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4"/>
  </p:notesMasterIdLst>
  <p:handoutMasterIdLst>
    <p:handoutMasterId r:id="rId25"/>
  </p:handoutMasterIdLst>
  <p:sldIdLst>
    <p:sldId id="257" r:id="rId3"/>
    <p:sldId id="319" r:id="rId4"/>
    <p:sldId id="316" r:id="rId5"/>
    <p:sldId id="318" r:id="rId6"/>
    <p:sldId id="260" r:id="rId7"/>
    <p:sldId id="266" r:id="rId8"/>
    <p:sldId id="303" r:id="rId9"/>
    <p:sldId id="310" r:id="rId10"/>
    <p:sldId id="304" r:id="rId11"/>
    <p:sldId id="268" r:id="rId12"/>
    <p:sldId id="306" r:id="rId13"/>
    <p:sldId id="299" r:id="rId14"/>
    <p:sldId id="307" r:id="rId15"/>
    <p:sldId id="261" r:id="rId16"/>
    <p:sldId id="270" r:id="rId17"/>
    <p:sldId id="300" r:id="rId18"/>
    <p:sldId id="262" r:id="rId19"/>
    <p:sldId id="315" r:id="rId20"/>
    <p:sldId id="317" r:id="rId21"/>
    <p:sldId id="322" r:id="rId22"/>
    <p:sldId id="323"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5AD"/>
    <a:srgbClr val="0070C0"/>
    <a:srgbClr val="003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392" autoAdjust="0"/>
  </p:normalViewPr>
  <p:slideViewPr>
    <p:cSldViewPr snapToGrid="0">
      <p:cViewPr varScale="1">
        <p:scale>
          <a:sx n="68" d="100"/>
          <a:sy n="68" d="100"/>
        </p:scale>
        <p:origin x="21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AEEEC4-0264-4C33-98B9-996ADCADE99D}" type="datetimeFigureOut">
              <a:rPr lang="de-DE" smtClean="0"/>
              <a:t>24.10.2022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B85ED1-52F4-450C-BEB1-C5D766A729CA}" type="slidenum">
              <a:rPr lang="de-DE" smtClean="0"/>
              <a:t>‹Nr.›</a:t>
            </a:fld>
            <a:endParaRPr lang="de-DE"/>
          </a:p>
        </p:txBody>
      </p:sp>
    </p:spTree>
    <p:extLst>
      <p:ext uri="{BB962C8B-B14F-4D97-AF65-F5344CB8AC3E}">
        <p14:creationId xmlns:p14="http://schemas.microsoft.com/office/powerpoint/2010/main" val="1151790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34FEC-E304-4ADC-B061-33FDCE530919}" type="datetimeFigureOut">
              <a:rPr lang="de-DE" smtClean="0"/>
              <a:t>24.10.2022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DFD98-55C3-419E-9125-789E0CB0796E}" type="slidenum">
              <a:rPr lang="de-DE" smtClean="0"/>
              <a:t>‹Nr.›</a:t>
            </a:fld>
            <a:endParaRPr lang="de-DE"/>
          </a:p>
        </p:txBody>
      </p:sp>
    </p:spTree>
    <p:extLst>
      <p:ext uri="{BB962C8B-B14F-4D97-AF65-F5344CB8AC3E}">
        <p14:creationId xmlns:p14="http://schemas.microsoft.com/office/powerpoint/2010/main" val="21427070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2DFD98-55C3-419E-9125-789E0CB0796E}" type="slidenum">
              <a:rPr lang="de-DE" smtClean="0"/>
              <a:t>1</a:t>
            </a:fld>
            <a:endParaRPr lang="de-DE"/>
          </a:p>
        </p:txBody>
      </p:sp>
    </p:spTree>
    <p:extLst>
      <p:ext uri="{BB962C8B-B14F-4D97-AF65-F5344CB8AC3E}">
        <p14:creationId xmlns:p14="http://schemas.microsoft.com/office/powerpoint/2010/main" val="353220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2DFD98-55C3-419E-9125-789E0CB0796E}" type="slidenum">
              <a:rPr lang="de-DE" smtClean="0"/>
              <a:t>3</a:t>
            </a:fld>
            <a:endParaRPr lang="de-DE"/>
          </a:p>
        </p:txBody>
      </p:sp>
    </p:spTree>
    <p:extLst>
      <p:ext uri="{BB962C8B-B14F-4D97-AF65-F5344CB8AC3E}">
        <p14:creationId xmlns:p14="http://schemas.microsoft.com/office/powerpoint/2010/main" val="124750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2DFD98-55C3-419E-9125-789E0CB0796E}" type="slidenum">
              <a:rPr lang="de-DE" smtClean="0"/>
              <a:t>5</a:t>
            </a:fld>
            <a:endParaRPr lang="de-DE"/>
          </a:p>
        </p:txBody>
      </p:sp>
    </p:spTree>
    <p:extLst>
      <p:ext uri="{BB962C8B-B14F-4D97-AF65-F5344CB8AC3E}">
        <p14:creationId xmlns:p14="http://schemas.microsoft.com/office/powerpoint/2010/main" val="122278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https://de.wikipedia.org/wiki/Einwilligungsf%C3%A4higkeit</a:t>
            </a:r>
            <a:endParaRPr lang="de-DE" dirty="0"/>
          </a:p>
        </p:txBody>
      </p:sp>
      <p:sp>
        <p:nvSpPr>
          <p:cNvPr id="4" name="Foliennummernplatzhalter 3"/>
          <p:cNvSpPr>
            <a:spLocks noGrp="1"/>
          </p:cNvSpPr>
          <p:nvPr>
            <p:ph type="sldNum" sz="quarter" idx="10"/>
          </p:nvPr>
        </p:nvSpPr>
        <p:spPr/>
        <p:txBody>
          <a:bodyPr/>
          <a:lstStyle/>
          <a:p>
            <a:fld id="{DF2DFD98-55C3-419E-9125-789E0CB0796E}" type="slidenum">
              <a:rPr lang="de-DE" smtClean="0"/>
              <a:t>8</a:t>
            </a:fld>
            <a:endParaRPr lang="de-DE"/>
          </a:p>
        </p:txBody>
      </p:sp>
    </p:spTree>
    <p:extLst>
      <p:ext uri="{BB962C8B-B14F-4D97-AF65-F5344CB8AC3E}">
        <p14:creationId xmlns:p14="http://schemas.microsoft.com/office/powerpoint/2010/main" val="257289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BGH-</a:t>
            </a:r>
            <a:r>
              <a:rPr lang="de-DE" dirty="0" err="1" smtClean="0"/>
              <a:t>Ureil</a:t>
            </a:r>
            <a:r>
              <a:rPr lang="de-DE" dirty="0" smtClean="0"/>
              <a:t>:</a:t>
            </a:r>
            <a:r>
              <a:rPr lang="de-DE" baseline="0" dirty="0" smtClean="0"/>
              <a:t> </a:t>
            </a:r>
            <a:r>
              <a:rPr lang="de-DE" dirty="0" smtClean="0"/>
              <a:t>„Sie beziehen sich nicht auf konkrete Behandlungsmaßnahmen, sondern benennen ganz allgemein "lebensverlängernde Maßnahmen". Auch im Zusammenspiel mit den weiteren enthaltenen Angaben ergibt sich nicht die für eine Patientenverfügung zu verlangende bestimmte Behandlungsentscheidung.“</a:t>
            </a:r>
            <a:endParaRPr lang="de-DE" dirty="0"/>
          </a:p>
        </p:txBody>
      </p:sp>
      <p:sp>
        <p:nvSpPr>
          <p:cNvPr id="4" name="Foliennummernplatzhalter 3"/>
          <p:cNvSpPr>
            <a:spLocks noGrp="1"/>
          </p:cNvSpPr>
          <p:nvPr>
            <p:ph type="sldNum" sz="quarter" idx="10"/>
          </p:nvPr>
        </p:nvSpPr>
        <p:spPr/>
        <p:txBody>
          <a:bodyPr/>
          <a:lstStyle/>
          <a:p>
            <a:fld id="{DF2DFD98-55C3-419E-9125-789E0CB0796E}" type="slidenum">
              <a:rPr lang="de-DE" smtClean="0"/>
              <a:t>9</a:t>
            </a:fld>
            <a:endParaRPr lang="de-DE"/>
          </a:p>
        </p:txBody>
      </p:sp>
    </p:spTree>
    <p:extLst>
      <p:ext uri="{BB962C8B-B14F-4D97-AF65-F5344CB8AC3E}">
        <p14:creationId xmlns:p14="http://schemas.microsoft.com/office/powerpoint/2010/main" val="271649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Vertragsabschluss</a:t>
            </a:r>
            <a:r>
              <a:rPr lang="de-DE" baseline="0" dirty="0"/>
              <a:t> richtet sich nach Plätzen insgesamt und nicht nach Anzahl der GKV-Versicherten Bewohnenden</a:t>
            </a:r>
            <a:endParaRPr lang="de-DE" dirty="0"/>
          </a:p>
        </p:txBody>
      </p:sp>
      <p:sp>
        <p:nvSpPr>
          <p:cNvPr id="4" name="Foliennummernplatzhalter 3"/>
          <p:cNvSpPr>
            <a:spLocks noGrp="1"/>
          </p:cNvSpPr>
          <p:nvPr>
            <p:ph type="sldNum" sz="quarter" idx="5"/>
          </p:nvPr>
        </p:nvSpPr>
        <p:spPr/>
        <p:txBody>
          <a:bodyPr/>
          <a:lstStyle/>
          <a:p>
            <a:fld id="{DF2DFD98-55C3-419E-9125-789E0CB0796E}" type="slidenum">
              <a:rPr lang="de-DE" smtClean="0"/>
              <a:t>11</a:t>
            </a:fld>
            <a:endParaRPr lang="de-DE"/>
          </a:p>
        </p:txBody>
      </p:sp>
    </p:spTree>
    <p:extLst>
      <p:ext uri="{BB962C8B-B14F-4D97-AF65-F5344CB8AC3E}">
        <p14:creationId xmlns:p14="http://schemas.microsoft.com/office/powerpoint/2010/main" val="167231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Herr Börgmann kann hier ggf.</a:t>
            </a:r>
            <a:r>
              <a:rPr lang="de-DE" baseline="0" dirty="0" smtClean="0"/>
              <a:t> korrigieren. Frau Bruns, Mitarbeiterin hat hier 2 genannt.</a:t>
            </a:r>
            <a:endParaRPr lang="de-DE" dirty="0"/>
          </a:p>
        </p:txBody>
      </p:sp>
      <p:sp>
        <p:nvSpPr>
          <p:cNvPr id="4" name="Foliennummernplatzhalter 3"/>
          <p:cNvSpPr>
            <a:spLocks noGrp="1"/>
          </p:cNvSpPr>
          <p:nvPr>
            <p:ph type="sldNum" sz="quarter" idx="10"/>
          </p:nvPr>
        </p:nvSpPr>
        <p:spPr/>
        <p:txBody>
          <a:bodyPr/>
          <a:lstStyle/>
          <a:p>
            <a:fld id="{DF2DFD98-55C3-419E-9125-789E0CB0796E}" type="slidenum">
              <a:rPr lang="de-DE" smtClean="0"/>
              <a:t>17</a:t>
            </a:fld>
            <a:endParaRPr lang="de-DE"/>
          </a:p>
        </p:txBody>
      </p:sp>
    </p:spTree>
    <p:extLst>
      <p:ext uri="{BB962C8B-B14F-4D97-AF65-F5344CB8AC3E}">
        <p14:creationId xmlns:p14="http://schemas.microsoft.com/office/powerpoint/2010/main" val="141083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2DFD98-55C3-419E-9125-789E0CB0796E}" type="slidenum">
              <a:rPr lang="de-DE" smtClean="0"/>
              <a:t>20</a:t>
            </a:fld>
            <a:endParaRPr lang="de-DE"/>
          </a:p>
        </p:txBody>
      </p:sp>
    </p:spTree>
    <p:extLst>
      <p:ext uri="{BB962C8B-B14F-4D97-AF65-F5344CB8AC3E}">
        <p14:creationId xmlns:p14="http://schemas.microsoft.com/office/powerpoint/2010/main" val="180285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2DFD98-55C3-419E-9125-789E0CB0796E}" type="slidenum">
              <a:rPr lang="de-DE" smtClean="0"/>
              <a:t>21</a:t>
            </a:fld>
            <a:endParaRPr lang="de-DE"/>
          </a:p>
        </p:txBody>
      </p:sp>
    </p:spTree>
    <p:extLst>
      <p:ext uri="{BB962C8B-B14F-4D97-AF65-F5344CB8AC3E}">
        <p14:creationId xmlns:p14="http://schemas.microsoft.com/office/powerpoint/2010/main" val="318000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xmlns="" id="{1ED005F4-D2F6-4F0F-A79A-83DE9C08978D}"/>
              </a:ext>
            </a:extLst>
          </p:cNvPr>
          <p:cNvSpPr>
            <a:spLocks noGrp="1"/>
          </p:cNvSpPr>
          <p:nvPr>
            <p:ph type="dt" sz="half" idx="10"/>
          </p:nvPr>
        </p:nvSpPr>
        <p:spPr/>
        <p:txBody>
          <a:bodyPr/>
          <a:lstStyle>
            <a:lvl1pPr>
              <a:defRPr/>
            </a:lvl1pPr>
          </a:lstStyle>
          <a:p>
            <a:endParaRPr lang="de-DE" dirty="0"/>
          </a:p>
        </p:txBody>
      </p:sp>
      <p:sp>
        <p:nvSpPr>
          <p:cNvPr id="5" name="Fußzeilenplatzhalter 4">
            <a:extLst>
              <a:ext uri="{FF2B5EF4-FFF2-40B4-BE49-F238E27FC236}">
                <a16:creationId xmlns:a16="http://schemas.microsoft.com/office/drawing/2014/main" xmlns="" id="{8601DA08-08CF-4953-95DF-B768AD84AB12}"/>
              </a:ext>
            </a:extLst>
          </p:cNvPr>
          <p:cNvSpPr>
            <a:spLocks noGrp="1"/>
          </p:cNvSpPr>
          <p:nvPr>
            <p:ph type="ftr" sz="quarter" idx="11"/>
          </p:nvPr>
        </p:nvSpPr>
        <p:spPr/>
        <p:txBody>
          <a:bodyPr/>
          <a:lstStyle/>
          <a:p>
            <a:endParaRPr lang="de-DE" dirty="0"/>
          </a:p>
        </p:txBody>
      </p:sp>
      <p:sp>
        <p:nvSpPr>
          <p:cNvPr id="7" name="Titelplatzhalter 1">
            <a:extLst>
              <a:ext uri="{FF2B5EF4-FFF2-40B4-BE49-F238E27FC236}">
                <a16:creationId xmlns:a16="http://schemas.microsoft.com/office/drawing/2014/main" xmlns="" id="{A69B6505-27B4-475C-B9FB-5FD55215A688}"/>
              </a:ext>
            </a:extLst>
          </p:cNvPr>
          <p:cNvSpPr>
            <a:spLocks noGrp="1"/>
          </p:cNvSpPr>
          <p:nvPr>
            <p:ph type="title"/>
          </p:nvPr>
        </p:nvSpPr>
        <p:spPr>
          <a:xfrm>
            <a:off x="-88778" y="2510448"/>
            <a:ext cx="12357718" cy="3134214"/>
          </a:xfrm>
          <a:prstGeom prst="rect">
            <a:avLst/>
          </a:prstGeom>
          <a:solidFill>
            <a:schemeClr val="bg1">
              <a:lumMod val="85000"/>
            </a:schemeClr>
          </a:solidFill>
          <a:ln>
            <a:solidFill>
              <a:schemeClr val="accent1"/>
            </a:solidFill>
          </a:ln>
        </p:spPr>
        <p:txBody>
          <a:bodyPr vert="horz" lIns="91440" tIns="45720" rIns="91440" bIns="45720" rtlCol="0" anchor="ctr">
            <a:normAutofit/>
          </a:bodyPr>
          <a:lstStyle/>
          <a:p>
            <a:endParaRPr lang="de-DE" dirty="0"/>
          </a:p>
        </p:txBody>
      </p:sp>
    </p:spTree>
    <p:extLst>
      <p:ext uri="{BB962C8B-B14F-4D97-AF65-F5344CB8AC3E}">
        <p14:creationId xmlns:p14="http://schemas.microsoft.com/office/powerpoint/2010/main" val="276760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588050"/>
            <a:ext cx="12192000" cy="1325563"/>
          </a:xfrm>
          <a:prstGeom prst="rect">
            <a:avLst/>
          </a:prstGeom>
        </p:spPr>
        <p:txBody>
          <a:bodyPr/>
          <a:lstStyle>
            <a:lvl1pPr>
              <a:defRPr sz="4400"/>
            </a:lvl1pPr>
          </a:lstStyle>
          <a:p>
            <a:r>
              <a:rPr lang="de-DE" dirty="0"/>
              <a:t>Titelmasterformat durch Klicken bearbeiten</a:t>
            </a:r>
          </a:p>
        </p:txBody>
      </p:sp>
      <p:sp>
        <p:nvSpPr>
          <p:cNvPr id="3" name="Inhaltsplatzhalter 2"/>
          <p:cNvSpPr>
            <a:spLocks noGrp="1"/>
          </p:cNvSpPr>
          <p:nvPr>
            <p:ph idx="1"/>
          </p:nvPr>
        </p:nvSpPr>
        <p:spPr>
          <a:xfrm>
            <a:off x="838200" y="1825625"/>
            <a:ext cx="105156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562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735515" y="294121"/>
            <a:ext cx="7845776" cy="1230483"/>
          </a:xfrm>
          <a:prstGeom prst="rect">
            <a:avLst/>
          </a:prstGeom>
        </p:spPr>
        <p:txBody>
          <a:bodyPr/>
          <a:lstStyle/>
          <a:p>
            <a:r>
              <a:rPr lang="de-DE"/>
              <a:t>Titelmasterformat durch Klicken bearbeiten</a:t>
            </a:r>
          </a:p>
        </p:txBody>
      </p:sp>
      <p:sp>
        <p:nvSpPr>
          <p:cNvPr id="3" name="Fußzeilenplatzhalter 2"/>
          <p:cNvSpPr>
            <a:spLocks noGrp="1"/>
          </p:cNvSpPr>
          <p:nvPr>
            <p:ph type="ftr" sz="quarter" idx="10"/>
          </p:nvPr>
        </p:nvSpPr>
        <p:spPr>
          <a:xfrm>
            <a:off x="553160" y="6356351"/>
            <a:ext cx="7473240" cy="365125"/>
          </a:xfrm>
          <a:prstGeom prst="rect">
            <a:avLst/>
          </a:prstGeom>
        </p:spPr>
        <p:txBody>
          <a:bodyPr/>
          <a:lstStyle/>
          <a:p>
            <a:r>
              <a:rPr lang="de-DE"/>
              <a:t>Hier kann eine Fußzeile stehen</a:t>
            </a:r>
            <a:endParaRPr lang="de-DE" dirty="0"/>
          </a:p>
        </p:txBody>
      </p:sp>
      <p:sp>
        <p:nvSpPr>
          <p:cNvPr id="4" name="Foliennummernplatzhalter 3"/>
          <p:cNvSpPr>
            <a:spLocks noGrp="1"/>
          </p:cNvSpPr>
          <p:nvPr>
            <p:ph type="sldNum" sz="quarter" idx="11"/>
          </p:nvPr>
        </p:nvSpPr>
        <p:spPr>
          <a:xfrm>
            <a:off x="8737600" y="6356351"/>
            <a:ext cx="2844800" cy="365125"/>
          </a:xfrm>
          <a:prstGeom prst="rect">
            <a:avLst/>
          </a:prstGeom>
        </p:spPr>
        <p:txBody>
          <a:bodyPr/>
          <a:lstStyle/>
          <a:p>
            <a:fld id="{84C4E039-DC36-6645-BC3B-1E503F69EC1A}" type="slidenum">
              <a:rPr lang="de-DE" smtClean="0"/>
              <a:pPr/>
              <a:t>‹Nr.›</a:t>
            </a:fld>
            <a:endParaRPr lang="de-DE"/>
          </a:p>
        </p:txBody>
      </p:sp>
      <p:sp>
        <p:nvSpPr>
          <p:cNvPr id="6" name="Inhaltsplatzhalter 5"/>
          <p:cNvSpPr>
            <a:spLocks noGrp="1"/>
          </p:cNvSpPr>
          <p:nvPr>
            <p:ph sz="quarter" idx="12"/>
          </p:nvPr>
        </p:nvSpPr>
        <p:spPr>
          <a:xfrm>
            <a:off x="553160" y="2256474"/>
            <a:ext cx="11029241" cy="386662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7190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A69B6505-27B4-475C-B9FB-5FD55215A688}"/>
              </a:ext>
            </a:extLst>
          </p:cNvPr>
          <p:cNvSpPr>
            <a:spLocks noGrp="1"/>
          </p:cNvSpPr>
          <p:nvPr>
            <p:ph type="title"/>
          </p:nvPr>
        </p:nvSpPr>
        <p:spPr>
          <a:xfrm>
            <a:off x="-56226" y="2152039"/>
            <a:ext cx="12304451" cy="3565180"/>
          </a:xfrm>
          <a:prstGeom prst="rect">
            <a:avLst/>
          </a:prstGeom>
          <a:solidFill>
            <a:schemeClr val="bg1">
              <a:lumMod val="85000"/>
            </a:schemeClr>
          </a:solidFill>
          <a:ln>
            <a:solidFill>
              <a:schemeClr val="accent1"/>
            </a:solidFill>
          </a:ln>
        </p:spPr>
        <p:txBody>
          <a:bodyPr vert="horz" lIns="91440" tIns="45720" rIns="91440" bIns="45720" rtlCol="0" anchor="ctr">
            <a:normAutofit/>
          </a:bodyPr>
          <a:lstStyle/>
          <a:p>
            <a:endParaRPr lang="de-DE" dirty="0"/>
          </a:p>
        </p:txBody>
      </p:sp>
      <p:sp>
        <p:nvSpPr>
          <p:cNvPr id="4" name="Datumsplatzhalter 3">
            <a:extLst>
              <a:ext uri="{FF2B5EF4-FFF2-40B4-BE49-F238E27FC236}">
                <a16:creationId xmlns:a16="http://schemas.microsoft.com/office/drawing/2014/main" xmlns="" id="{D2D35383-92D4-4D76-947F-E31ADCE269D2}"/>
              </a:ext>
            </a:extLst>
          </p:cNvPr>
          <p:cNvSpPr>
            <a:spLocks noGrp="1"/>
          </p:cNvSpPr>
          <p:nvPr>
            <p:ph type="dt" sz="half" idx="2"/>
          </p:nvPr>
        </p:nvSpPr>
        <p:spPr>
          <a:xfrm>
            <a:off x="1875692" y="633448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ußzeilenplatzhalter 4">
            <a:extLst>
              <a:ext uri="{FF2B5EF4-FFF2-40B4-BE49-F238E27FC236}">
                <a16:creationId xmlns:a16="http://schemas.microsoft.com/office/drawing/2014/main" xmlns="" id="{AB236206-6C13-44F2-9EA9-8625E7F424F3}"/>
              </a:ext>
            </a:extLst>
          </p:cNvPr>
          <p:cNvSpPr>
            <a:spLocks noGrp="1"/>
          </p:cNvSpPr>
          <p:nvPr>
            <p:ph type="ftr" sz="quarter" idx="3"/>
          </p:nvPr>
        </p:nvSpPr>
        <p:spPr>
          <a:xfrm>
            <a:off x="6096000" y="633449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pic>
        <p:nvPicPr>
          <p:cNvPr id="10" name="Grafik 9">
            <a:extLst>
              <a:ext uri="{FF2B5EF4-FFF2-40B4-BE49-F238E27FC236}">
                <a16:creationId xmlns:a16="http://schemas.microsoft.com/office/drawing/2014/main" xmlns="" id="{77F1127F-69C4-4E30-A6CD-140B73BEF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3797" y="259560"/>
            <a:ext cx="2423850" cy="1712853"/>
          </a:xfrm>
          <a:prstGeom prst="rect">
            <a:avLst/>
          </a:prstGeom>
        </p:spPr>
      </p:pic>
      <p:pic>
        <p:nvPicPr>
          <p:cNvPr id="12" name="Grafik 11">
            <a:extLst>
              <a:ext uri="{FF2B5EF4-FFF2-40B4-BE49-F238E27FC236}">
                <a16:creationId xmlns:a16="http://schemas.microsoft.com/office/drawing/2014/main" xmlns="" id="{0E1A6A80-ED4F-42CA-911B-88381476A9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0364" y="676025"/>
            <a:ext cx="3456458" cy="818029"/>
          </a:xfrm>
          <a:prstGeom prst="rect">
            <a:avLst/>
          </a:prstGeom>
        </p:spPr>
      </p:pic>
      <p:pic>
        <p:nvPicPr>
          <p:cNvPr id="3" name="Grafik 2"/>
          <p:cNvPicPr>
            <a:picLocks noChangeAspect="1"/>
          </p:cNvPicPr>
          <p:nvPr userDrawn="1"/>
        </p:nvPicPr>
        <p:blipFill>
          <a:blip r:embed="rId5"/>
          <a:stretch>
            <a:fillRect/>
          </a:stretch>
        </p:blipFill>
        <p:spPr>
          <a:xfrm>
            <a:off x="628675" y="608023"/>
            <a:ext cx="3302405" cy="997126"/>
          </a:xfrm>
          <a:prstGeom prst="rect">
            <a:avLst/>
          </a:prstGeom>
        </p:spPr>
      </p:pic>
    </p:spTree>
    <p:extLst>
      <p:ext uri="{BB962C8B-B14F-4D97-AF65-F5344CB8AC3E}">
        <p14:creationId xmlns:p14="http://schemas.microsoft.com/office/powerpoint/2010/main" val="2458847556"/>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p:cNvSpPr/>
          <p:nvPr userDrawn="1"/>
        </p:nvSpPr>
        <p:spPr>
          <a:xfrm>
            <a:off x="0" y="277900"/>
            <a:ext cx="12192072" cy="1182727"/>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4"/>
          <a:stretch>
            <a:fillRect/>
          </a:stretch>
        </p:blipFill>
        <p:spPr>
          <a:xfrm>
            <a:off x="10515527" y="277899"/>
            <a:ext cx="1676545" cy="1182727"/>
          </a:xfrm>
          <a:prstGeom prst="rect">
            <a:avLst/>
          </a:prstGeom>
        </p:spPr>
      </p:pic>
      <p:sp>
        <p:nvSpPr>
          <p:cNvPr id="16" name="Textfeld 15"/>
          <p:cNvSpPr txBox="1"/>
          <p:nvPr userDrawn="1"/>
        </p:nvSpPr>
        <p:spPr>
          <a:xfrm>
            <a:off x="11260111" y="6257109"/>
            <a:ext cx="718530" cy="369332"/>
          </a:xfrm>
          <a:prstGeom prst="rect">
            <a:avLst/>
          </a:prstGeom>
          <a:noFill/>
          <a:ln>
            <a:noFill/>
          </a:ln>
        </p:spPr>
        <p:txBody>
          <a:bodyPr wrap="square" rtlCol="0">
            <a:spAutoFit/>
          </a:bodyPr>
          <a:lstStyle/>
          <a:p>
            <a:fld id="{45AE41E3-76EA-4E18-B730-DF9FC1F088E9}" type="slidenum">
              <a:rPr lang="de-DE" smtClean="0"/>
              <a:t>‹Nr.›</a:t>
            </a:fld>
            <a:endParaRPr lang="de-DE" dirty="0" err="1"/>
          </a:p>
        </p:txBody>
      </p:sp>
    </p:spTree>
    <p:extLst>
      <p:ext uri="{BB962C8B-B14F-4D97-AF65-F5344CB8AC3E}">
        <p14:creationId xmlns:p14="http://schemas.microsoft.com/office/powerpoint/2010/main" val="1096469052"/>
      </p:ext>
    </p:extLst>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marL="719138" indent="0" algn="l" defTabSz="914400" rtl="0" eaLnBrk="1" latinLnBrk="0" hangingPunct="1">
        <a:lnSpc>
          <a:spcPct val="90000"/>
        </a:lnSpc>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cid:image001.jpg@01D7B388.3B73D4D0" TargetMode="External"/><Relationship Id="rId7"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cid:image003.jpg@01D7B388.3B73D4D0"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wikipedia.org/wiki/Einwilligungsf&#228;higkeithigke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510448"/>
            <a:ext cx="12192000" cy="3134214"/>
          </a:xfrm>
        </p:spPr>
        <p:txBody>
          <a:bodyPr>
            <a:normAutofit/>
          </a:bodyPr>
          <a:lstStyle/>
          <a:p>
            <a:pPr>
              <a:spcBef>
                <a:spcPts val="4200"/>
              </a:spcBef>
              <a:spcAft>
                <a:spcPts val="1200"/>
              </a:spcAft>
            </a:pPr>
            <a:r>
              <a:rPr lang="de-DE" sz="5400" dirty="0"/>
              <a:t>Gesundheitliche Versorgungsplanung (GVP) nach § 132g SGB V in Salzgitter</a:t>
            </a:r>
            <a:r>
              <a:rPr lang="de-DE" sz="5400" dirty="0" smtClean="0"/>
              <a:t/>
            </a:r>
            <a:br>
              <a:rPr lang="de-DE" sz="5400" dirty="0" smtClean="0"/>
            </a:br>
            <a:r>
              <a:rPr lang="de-DE" sz="700" dirty="0" smtClean="0"/>
              <a:t/>
            </a:r>
            <a:br>
              <a:rPr lang="de-DE" sz="700" dirty="0" smtClean="0"/>
            </a:br>
            <a:r>
              <a:rPr lang="de-DE" sz="4000" dirty="0" smtClean="0">
                <a:solidFill>
                  <a:schemeClr val="bg2">
                    <a:lumMod val="25000"/>
                  </a:schemeClr>
                </a:solidFill>
              </a:rPr>
              <a:t>Vorstellung von </a:t>
            </a:r>
            <a:br>
              <a:rPr lang="de-DE" sz="4000" dirty="0" smtClean="0">
                <a:solidFill>
                  <a:schemeClr val="bg2">
                    <a:lumMod val="25000"/>
                  </a:schemeClr>
                </a:solidFill>
              </a:rPr>
            </a:br>
            <a:r>
              <a:rPr lang="de-DE" sz="4000" dirty="0" smtClean="0">
                <a:solidFill>
                  <a:schemeClr val="bg2">
                    <a:lumMod val="25000"/>
                  </a:schemeClr>
                </a:solidFill>
              </a:rPr>
              <a:t>Dr. </a:t>
            </a:r>
            <a:r>
              <a:rPr lang="de-DE" sz="4000" dirty="0">
                <a:solidFill>
                  <a:schemeClr val="bg2">
                    <a:lumMod val="25000"/>
                  </a:schemeClr>
                </a:solidFill>
              </a:rPr>
              <a:t>R</a:t>
            </a:r>
            <a:r>
              <a:rPr lang="de-DE" sz="4000" dirty="0" smtClean="0">
                <a:solidFill>
                  <a:schemeClr val="bg2">
                    <a:lumMod val="25000"/>
                  </a:schemeClr>
                </a:solidFill>
              </a:rPr>
              <a:t>ieke Schnakenberg</a:t>
            </a:r>
            <a:endParaRPr lang="de-DE" sz="2800" dirty="0">
              <a:solidFill>
                <a:schemeClr val="bg2">
                  <a:lumMod val="25000"/>
                </a:schemeClr>
              </a:solidFill>
            </a:endParaRPr>
          </a:p>
        </p:txBody>
      </p:sp>
      <p:sp>
        <p:nvSpPr>
          <p:cNvPr id="3" name="Textfeld 2"/>
          <p:cNvSpPr txBox="1"/>
          <p:nvPr/>
        </p:nvSpPr>
        <p:spPr>
          <a:xfrm>
            <a:off x="891822" y="5832141"/>
            <a:ext cx="10216445" cy="830997"/>
          </a:xfrm>
          <a:prstGeom prst="rect">
            <a:avLst/>
          </a:prstGeom>
          <a:noFill/>
        </p:spPr>
        <p:txBody>
          <a:bodyPr wrap="square" rtlCol="0">
            <a:spAutoFit/>
          </a:bodyPr>
          <a:lstStyle/>
          <a:p>
            <a:pPr algn="ctr"/>
            <a:r>
              <a:rPr lang="de-DE" sz="2400" dirty="0" smtClean="0">
                <a:latin typeface="Arial" panose="020B0604020202020204" pitchFamily="34" charset="0"/>
                <a:cs typeface="Arial" panose="020B0604020202020204" pitchFamily="34" charset="0"/>
              </a:rPr>
              <a:t>09.11.2022 </a:t>
            </a:r>
            <a:r>
              <a:rPr lang="de-DE" sz="2400" dirty="0">
                <a:latin typeface="Arial" panose="020B0604020202020204" pitchFamily="34" charset="0"/>
                <a:cs typeface="Arial" panose="020B0604020202020204" pitchFamily="34" charset="0"/>
              </a:rPr>
              <a:t>von </a:t>
            </a:r>
            <a:r>
              <a:rPr lang="de-DE" sz="2400" dirty="0" smtClean="0">
                <a:latin typeface="Arial" panose="020B0604020202020204" pitchFamily="34" charset="0"/>
                <a:cs typeface="Arial" panose="020B0604020202020204" pitchFamily="34" charset="0"/>
              </a:rPr>
              <a:t>14:00 </a:t>
            </a:r>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16:00 Uhr</a:t>
            </a:r>
          </a:p>
          <a:p>
            <a:pPr algn="ctr"/>
            <a:r>
              <a:rPr lang="de-DE" sz="2400" dirty="0" smtClean="0">
                <a:latin typeface="Arial" panose="020B0604020202020204" pitchFamily="34" charset="0"/>
                <a:cs typeface="Arial" panose="020B0604020202020204" pitchFamily="34" charset="0"/>
              </a:rPr>
              <a:t>Ort: </a:t>
            </a:r>
            <a:r>
              <a:rPr lang="de-DE" sz="2400" dirty="0">
                <a:latin typeface="Arial" panose="020B0604020202020204" pitchFamily="34" charset="0"/>
                <a:cs typeface="Arial" panose="020B0604020202020204" pitchFamily="34" charset="0"/>
              </a:rPr>
              <a:t>Kulturscheune im Alten Dorf, </a:t>
            </a:r>
            <a:r>
              <a:rPr lang="de-DE" sz="2400" dirty="0" err="1">
                <a:latin typeface="Arial" panose="020B0604020202020204" pitchFamily="34" charset="0"/>
                <a:cs typeface="Arial" panose="020B0604020202020204" pitchFamily="34" charset="0"/>
              </a:rPr>
              <a:t>Thiestraße</a:t>
            </a:r>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22, </a:t>
            </a:r>
            <a:r>
              <a:rPr lang="de-DE" sz="2400" dirty="0">
                <a:latin typeface="Arial" panose="020B0604020202020204" pitchFamily="34" charset="0"/>
                <a:cs typeface="Arial" panose="020B0604020202020204" pitchFamily="34" charset="0"/>
              </a:rPr>
              <a:t>SZ-</a:t>
            </a:r>
            <a:r>
              <a:rPr lang="de-DE" sz="2400" dirty="0" err="1">
                <a:latin typeface="Arial" panose="020B0604020202020204" pitchFamily="34" charset="0"/>
                <a:cs typeface="Arial" panose="020B0604020202020204" pitchFamily="34" charset="0"/>
              </a:rPr>
              <a:t>Lebenstedt</a:t>
            </a:r>
            <a:endParaRPr lang="de-DE"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217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0F38AD5-8322-4233-95C3-66BE2BD6B1E7}"/>
              </a:ext>
            </a:extLst>
          </p:cNvPr>
          <p:cNvSpPr>
            <a:spLocks noGrp="1"/>
          </p:cNvSpPr>
          <p:nvPr>
            <p:ph type="title"/>
          </p:nvPr>
        </p:nvSpPr>
        <p:spPr/>
        <p:txBody>
          <a:bodyPr/>
          <a:lstStyle/>
          <a:p>
            <a:r>
              <a:rPr lang="de-DE" dirty="0"/>
              <a:t>Vereinbarung nach §132g Abs. 3 SGB V</a:t>
            </a:r>
          </a:p>
        </p:txBody>
      </p:sp>
      <p:pic>
        <p:nvPicPr>
          <p:cNvPr id="4" name="Grafik 3">
            <a:extLst>
              <a:ext uri="{FF2B5EF4-FFF2-40B4-BE49-F238E27FC236}">
                <a16:creationId xmlns:a16="http://schemas.microsoft.com/office/drawing/2014/main" xmlns="" id="{D8B31ABC-1AE7-4ECB-94AD-929D1E873C21}"/>
              </a:ext>
            </a:extLst>
          </p:cNvPr>
          <p:cNvPicPr>
            <a:picLocks noChangeAspect="1"/>
          </p:cNvPicPr>
          <p:nvPr/>
        </p:nvPicPr>
        <p:blipFill rotWithShape="1">
          <a:blip r:embed="rId2"/>
          <a:srcRect l="30071" t="12706" r="25991" b="5261"/>
          <a:stretch/>
        </p:blipFill>
        <p:spPr>
          <a:xfrm>
            <a:off x="1113900" y="1494241"/>
            <a:ext cx="5357004" cy="5417401"/>
          </a:xfrm>
          <a:prstGeom prst="rect">
            <a:avLst/>
          </a:prstGeom>
        </p:spPr>
      </p:pic>
      <p:sp>
        <p:nvSpPr>
          <p:cNvPr id="5" name="Rechteck 4">
            <a:extLst>
              <a:ext uri="{FF2B5EF4-FFF2-40B4-BE49-F238E27FC236}">
                <a16:creationId xmlns="" xmlns:lc="http://schemas.openxmlformats.org/drawingml/2006/lockedCanvas" xmlns:a16="http://schemas.microsoft.com/office/drawing/2014/main" id="{0F263680-1349-4DBC-B284-3B7EF8568035}"/>
              </a:ext>
            </a:extLst>
          </p:cNvPr>
          <p:cNvSpPr/>
          <p:nvPr/>
        </p:nvSpPr>
        <p:spPr>
          <a:xfrm>
            <a:off x="7039372" y="3541302"/>
            <a:ext cx="4531943" cy="1046440"/>
          </a:xfrm>
          <a:prstGeom prst="rect">
            <a:avLst/>
          </a:prstGeom>
        </p:spPr>
        <p:txBody>
          <a:bodyPr wrap="square">
            <a:spAutoFit/>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2000" dirty="0" smtClean="0">
                <a:solidFill>
                  <a:schemeClr val="accent5">
                    <a:lumMod val="50000"/>
                  </a:schemeClr>
                </a:solidFill>
              </a:rPr>
              <a:t>Quelle:</a:t>
            </a:r>
            <a:endParaRPr lang="de-DE" sz="2000" dirty="0">
              <a:solidFill>
                <a:schemeClr val="accent5">
                  <a:lumMod val="50000"/>
                </a:schemeClr>
              </a:solidFill>
            </a:endParaRPr>
          </a:p>
          <a:p>
            <a:r>
              <a:rPr lang="de-DE" sz="1400" dirty="0">
                <a:solidFill>
                  <a:srgbClr val="0070C0"/>
                </a:solidFill>
              </a:rPr>
              <a:t>https://www.dhpv.de/files/public/themen/2018_Vereinbarung_nach_132g_Abs_3_SGBV_GVP.pdf</a:t>
            </a:r>
            <a:r>
              <a:rPr lang="de-DE" sz="1400" dirty="0">
                <a:solidFill>
                  <a:schemeClr val="bg1"/>
                </a:solidFill>
              </a:rPr>
              <a:t> (letzter Aufruf: 06.05.2022)</a:t>
            </a:r>
          </a:p>
        </p:txBody>
      </p:sp>
    </p:spTree>
    <p:extLst>
      <p:ext uri="{BB962C8B-B14F-4D97-AF65-F5344CB8AC3E}">
        <p14:creationId xmlns:p14="http://schemas.microsoft.com/office/powerpoint/2010/main" val="3216978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Weiterbildung und Refinanzierung</a:t>
            </a:r>
            <a:endParaRPr lang="de-DE" dirty="0"/>
          </a:p>
        </p:txBody>
      </p:sp>
      <p:sp>
        <p:nvSpPr>
          <p:cNvPr id="3" name="Inhaltsplatzhalter 2"/>
          <p:cNvSpPr>
            <a:spLocks noGrp="1"/>
          </p:cNvSpPr>
          <p:nvPr>
            <p:ph idx="1"/>
          </p:nvPr>
        </p:nvSpPr>
        <p:spPr>
          <a:xfrm>
            <a:off x="471055" y="1825625"/>
            <a:ext cx="11457709" cy="4351338"/>
          </a:xfrm>
        </p:spPr>
        <p:txBody>
          <a:bodyPr/>
          <a:lstStyle/>
          <a:p>
            <a:pPr marL="538163" lvl="1" indent="0" defTabSz="457200">
              <a:lnSpc>
                <a:spcPct val="100000"/>
              </a:lnSpc>
              <a:spcBef>
                <a:spcPct val="20000"/>
              </a:spcBef>
              <a:buClr>
                <a:srgbClr val="FFCC00"/>
              </a:buClr>
              <a:buNone/>
            </a:pPr>
            <a:endParaRPr lang="de-DE" sz="1400" dirty="0">
              <a:solidFill>
                <a:prstClr val="black"/>
              </a:solidFill>
              <a:latin typeface="Arial"/>
            </a:endParaRPr>
          </a:p>
          <a:p>
            <a:pPr marL="285750" lvl="0" indent="-285750" defTabSz="457200">
              <a:lnSpc>
                <a:spcPct val="100000"/>
              </a:lnSpc>
              <a:spcBef>
                <a:spcPct val="20000"/>
              </a:spcBef>
              <a:buClr>
                <a:srgbClr val="FFCC00"/>
              </a:buClr>
              <a:buSzPct val="120000"/>
            </a:pPr>
            <a:r>
              <a:rPr lang="de-DE" sz="3200" b="1" dirty="0" smtClean="0">
                <a:solidFill>
                  <a:prstClr val="black"/>
                </a:solidFill>
                <a:latin typeface="Arial"/>
              </a:rPr>
              <a:t>Weiterbildung</a:t>
            </a:r>
            <a:endParaRPr lang="de-DE" sz="3200" b="1" dirty="0">
              <a:solidFill>
                <a:prstClr val="black"/>
              </a:solidFill>
              <a:latin typeface="Arial"/>
            </a:endParaRPr>
          </a:p>
          <a:p>
            <a:pPr marL="742950" lvl="1" indent="-285750" defTabSz="457200">
              <a:lnSpc>
                <a:spcPct val="100000"/>
              </a:lnSpc>
              <a:spcBef>
                <a:spcPct val="20000"/>
              </a:spcBef>
              <a:buClr>
                <a:srgbClr val="FFCC00"/>
              </a:buClr>
              <a:buSzPct val="120000"/>
            </a:pPr>
            <a:r>
              <a:rPr lang="de-DE" dirty="0" smtClean="0">
                <a:solidFill>
                  <a:prstClr val="black"/>
                </a:solidFill>
                <a:latin typeface="Arial"/>
              </a:rPr>
              <a:t>Mind. ½ Jahr (berufsbegleitend), </a:t>
            </a:r>
            <a:r>
              <a:rPr lang="de-DE" dirty="0">
                <a:solidFill>
                  <a:prstClr val="black"/>
                </a:solidFill>
                <a:latin typeface="Arial"/>
              </a:rPr>
              <a:t>K</a:t>
            </a:r>
            <a:r>
              <a:rPr lang="de-DE" dirty="0" smtClean="0">
                <a:solidFill>
                  <a:prstClr val="black"/>
                </a:solidFill>
                <a:latin typeface="Arial"/>
              </a:rPr>
              <a:t>osten variieren (etwa 2.000€)</a:t>
            </a:r>
            <a:r>
              <a:rPr lang="de-DE" b="1" dirty="0">
                <a:solidFill>
                  <a:prstClr val="black"/>
                </a:solidFill>
                <a:latin typeface="Arial"/>
              </a:rPr>
              <a:t> </a:t>
            </a:r>
            <a:endParaRPr lang="de-DE" b="1" dirty="0" smtClean="0">
              <a:solidFill>
                <a:prstClr val="black"/>
              </a:solidFill>
              <a:latin typeface="Arial"/>
            </a:endParaRPr>
          </a:p>
          <a:p>
            <a:pPr marL="457200" lvl="1" indent="0" defTabSz="457200">
              <a:lnSpc>
                <a:spcPct val="100000"/>
              </a:lnSpc>
              <a:spcBef>
                <a:spcPct val="20000"/>
              </a:spcBef>
              <a:buClr>
                <a:srgbClr val="FFCC00"/>
              </a:buClr>
              <a:buSzPct val="120000"/>
              <a:buNone/>
            </a:pPr>
            <a:endParaRPr lang="de-DE" sz="1100" b="1" dirty="0" smtClean="0">
              <a:solidFill>
                <a:prstClr val="black"/>
              </a:solidFill>
              <a:latin typeface="Arial"/>
            </a:endParaRPr>
          </a:p>
          <a:p>
            <a:pPr marL="285750" lvl="0" indent="-285750" defTabSz="457200">
              <a:lnSpc>
                <a:spcPct val="100000"/>
              </a:lnSpc>
              <a:spcBef>
                <a:spcPct val="20000"/>
              </a:spcBef>
              <a:buClr>
                <a:srgbClr val="FFCC00"/>
              </a:buClr>
              <a:buSzPct val="120000"/>
            </a:pPr>
            <a:r>
              <a:rPr lang="de-DE" sz="3200" b="1" dirty="0" smtClean="0">
                <a:solidFill>
                  <a:prstClr val="black"/>
                </a:solidFill>
                <a:latin typeface="Arial"/>
              </a:rPr>
              <a:t>Pauschale </a:t>
            </a:r>
            <a:r>
              <a:rPr lang="de-DE" sz="3200" b="1" dirty="0">
                <a:solidFill>
                  <a:prstClr val="black"/>
                </a:solidFill>
                <a:latin typeface="Arial"/>
              </a:rPr>
              <a:t>Finanzierung anhand der Anzahl GKV-Versicherter</a:t>
            </a:r>
          </a:p>
          <a:p>
            <a:pPr marL="742950" lvl="1" indent="-285750" defTabSz="457200">
              <a:lnSpc>
                <a:spcPct val="100000"/>
              </a:lnSpc>
              <a:spcBef>
                <a:spcPct val="20000"/>
              </a:spcBef>
              <a:buClr>
                <a:srgbClr val="FFCC00"/>
              </a:buClr>
              <a:buSzPct val="120000"/>
            </a:pPr>
            <a:r>
              <a:rPr lang="de-DE" dirty="0">
                <a:solidFill>
                  <a:prstClr val="black"/>
                </a:solidFill>
                <a:latin typeface="Arial"/>
              </a:rPr>
              <a:t>¼ Stelle auf 100 Bewohner*innen</a:t>
            </a:r>
          </a:p>
          <a:p>
            <a:pPr marL="823913" lvl="1" indent="-285750" defTabSz="457200">
              <a:lnSpc>
                <a:spcPct val="100000"/>
              </a:lnSpc>
              <a:spcBef>
                <a:spcPct val="20000"/>
              </a:spcBef>
              <a:buClr>
                <a:srgbClr val="FFCC00"/>
              </a:buClr>
            </a:pPr>
            <a:endParaRPr lang="de-DE" sz="4800" dirty="0"/>
          </a:p>
        </p:txBody>
      </p:sp>
    </p:spTree>
    <p:extLst>
      <p:ext uri="{BB962C8B-B14F-4D97-AF65-F5344CB8AC3E}">
        <p14:creationId xmlns:p14="http://schemas.microsoft.com/office/powerpoint/2010/main" val="209815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800" b="1" dirty="0" smtClean="0"/>
              <a:t>Umsetzungsbeispiele</a:t>
            </a:r>
            <a:endParaRPr lang="de-DE" sz="4800" b="1" dirty="0"/>
          </a:p>
        </p:txBody>
      </p:sp>
      <p:sp>
        <p:nvSpPr>
          <p:cNvPr id="3" name="Inhaltsplatzhalter 2"/>
          <p:cNvSpPr>
            <a:spLocks noGrp="1"/>
          </p:cNvSpPr>
          <p:nvPr>
            <p:ph idx="1"/>
          </p:nvPr>
        </p:nvSpPr>
        <p:spPr>
          <a:xfrm>
            <a:off x="838199" y="1825625"/>
            <a:ext cx="11030339" cy="4351338"/>
          </a:xfrm>
        </p:spPr>
        <p:txBody>
          <a:bodyPr/>
          <a:lstStyle/>
          <a:p>
            <a:pPr marL="285750" lvl="0" indent="-285750" defTabSz="457200">
              <a:lnSpc>
                <a:spcPct val="100000"/>
              </a:lnSpc>
              <a:spcBef>
                <a:spcPct val="20000"/>
              </a:spcBef>
              <a:buClr>
                <a:srgbClr val="FFCC00"/>
              </a:buClr>
              <a:buSzPct val="120000"/>
            </a:pPr>
            <a:r>
              <a:rPr lang="de-DE" dirty="0">
                <a:solidFill>
                  <a:prstClr val="black"/>
                </a:solidFill>
                <a:latin typeface="Arial"/>
              </a:rPr>
              <a:t>Mitarbeiter*in eines </a:t>
            </a:r>
            <a:r>
              <a:rPr lang="de-DE" dirty="0" smtClean="0">
                <a:solidFill>
                  <a:prstClr val="black"/>
                </a:solidFill>
                <a:latin typeface="Arial"/>
              </a:rPr>
              <a:t>Trägers</a:t>
            </a:r>
            <a:endParaRPr lang="de-DE" sz="3200" dirty="0">
              <a:solidFill>
                <a:prstClr val="black"/>
              </a:solidFill>
              <a:latin typeface="Arial"/>
            </a:endParaRPr>
          </a:p>
          <a:p>
            <a:pPr marL="285750" lvl="0" indent="-285750" defTabSz="457200">
              <a:lnSpc>
                <a:spcPct val="100000"/>
              </a:lnSpc>
              <a:spcBef>
                <a:spcPct val="20000"/>
              </a:spcBef>
              <a:buClr>
                <a:srgbClr val="FFCC00"/>
              </a:buClr>
              <a:buSzPct val="120000"/>
            </a:pPr>
            <a:r>
              <a:rPr lang="de-DE" dirty="0" smtClean="0">
                <a:solidFill>
                  <a:prstClr val="black"/>
                </a:solidFill>
                <a:latin typeface="Arial"/>
              </a:rPr>
              <a:t>Mitarbeiter*in </a:t>
            </a:r>
            <a:r>
              <a:rPr lang="de-DE" dirty="0">
                <a:solidFill>
                  <a:prstClr val="black"/>
                </a:solidFill>
                <a:latin typeface="Arial"/>
              </a:rPr>
              <a:t>eines Hauses </a:t>
            </a:r>
            <a:endParaRPr lang="de-DE" dirty="0" smtClean="0">
              <a:solidFill>
                <a:prstClr val="black"/>
              </a:solidFill>
              <a:latin typeface="Arial"/>
            </a:endParaRPr>
          </a:p>
          <a:p>
            <a:pPr marL="285750" lvl="0" indent="-285750" defTabSz="457200">
              <a:lnSpc>
                <a:spcPct val="100000"/>
              </a:lnSpc>
              <a:spcBef>
                <a:spcPct val="20000"/>
              </a:spcBef>
              <a:buClr>
                <a:srgbClr val="FFCC00"/>
              </a:buClr>
              <a:buSzPct val="120000"/>
            </a:pPr>
            <a:r>
              <a:rPr lang="de-DE" dirty="0" smtClean="0">
                <a:solidFill>
                  <a:prstClr val="black"/>
                </a:solidFill>
                <a:latin typeface="Arial"/>
              </a:rPr>
              <a:t>Externe </a:t>
            </a:r>
            <a:r>
              <a:rPr lang="de-DE" dirty="0">
                <a:solidFill>
                  <a:prstClr val="black"/>
                </a:solidFill>
                <a:latin typeface="Arial"/>
              </a:rPr>
              <a:t>Anbieter*innen </a:t>
            </a:r>
            <a:r>
              <a:rPr lang="de-DE" dirty="0" smtClean="0">
                <a:solidFill>
                  <a:prstClr val="black"/>
                </a:solidFill>
                <a:latin typeface="Arial"/>
              </a:rPr>
              <a:t>Mitarbeiter*in </a:t>
            </a:r>
            <a:r>
              <a:rPr lang="de-DE" dirty="0">
                <a:solidFill>
                  <a:prstClr val="black"/>
                </a:solidFill>
                <a:latin typeface="Arial"/>
              </a:rPr>
              <a:t>eines Palliativstützpunktes/ Hospizdienstes</a:t>
            </a:r>
          </a:p>
          <a:p>
            <a:pPr marL="285750" lvl="0" indent="-285750" defTabSz="457200">
              <a:lnSpc>
                <a:spcPct val="100000"/>
              </a:lnSpc>
              <a:spcBef>
                <a:spcPct val="20000"/>
              </a:spcBef>
              <a:buClr>
                <a:srgbClr val="FFCC00"/>
              </a:buClr>
              <a:buSzPct val="120000"/>
            </a:pPr>
            <a:r>
              <a:rPr lang="de-DE" dirty="0">
                <a:solidFill>
                  <a:prstClr val="black"/>
                </a:solidFill>
                <a:latin typeface="Arial"/>
              </a:rPr>
              <a:t>Aus Landes- oder Forschungsprojekten finanzierte Beratende </a:t>
            </a:r>
            <a:endParaRPr lang="de-DE" dirty="0" smtClean="0">
              <a:solidFill>
                <a:prstClr val="black"/>
              </a:solidFill>
              <a:latin typeface="Arial"/>
            </a:endParaRPr>
          </a:p>
          <a:p>
            <a:pPr marL="285750" lvl="0" indent="-285750" defTabSz="457200">
              <a:lnSpc>
                <a:spcPct val="100000"/>
              </a:lnSpc>
              <a:spcBef>
                <a:spcPct val="20000"/>
              </a:spcBef>
              <a:buClr>
                <a:srgbClr val="FFCC00"/>
              </a:buClr>
              <a:buSzPct val="120000"/>
            </a:pPr>
            <a:r>
              <a:rPr lang="de-DE" dirty="0" smtClean="0">
                <a:solidFill>
                  <a:prstClr val="black"/>
                </a:solidFill>
                <a:latin typeface="Arial"/>
              </a:rPr>
              <a:t>Aus </a:t>
            </a:r>
            <a:r>
              <a:rPr lang="de-DE" dirty="0">
                <a:solidFill>
                  <a:prstClr val="black"/>
                </a:solidFill>
                <a:latin typeface="Arial"/>
              </a:rPr>
              <a:t>Eigenmitteln von Kliniken Beratende im </a:t>
            </a:r>
            <a:r>
              <a:rPr lang="de-DE" dirty="0" smtClean="0">
                <a:solidFill>
                  <a:prstClr val="black"/>
                </a:solidFill>
                <a:latin typeface="Arial"/>
              </a:rPr>
              <a:t>Krankenhaus</a:t>
            </a:r>
            <a:endParaRPr lang="de-DE" sz="5400" dirty="0"/>
          </a:p>
        </p:txBody>
      </p:sp>
    </p:spTree>
    <p:extLst>
      <p:ext uri="{BB962C8B-B14F-4D97-AF65-F5344CB8AC3E}">
        <p14:creationId xmlns:p14="http://schemas.microsoft.com/office/powerpoint/2010/main" val="77305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Aktueller Umsetzungsstand in NDS</a:t>
            </a:r>
            <a:endParaRPr lang="de-DE" dirty="0"/>
          </a:p>
        </p:txBody>
      </p:sp>
      <p:sp>
        <p:nvSpPr>
          <p:cNvPr id="5" name="Inhaltsplatzhalter 4"/>
          <p:cNvSpPr>
            <a:spLocks noGrp="1"/>
          </p:cNvSpPr>
          <p:nvPr>
            <p:ph idx="1"/>
          </p:nvPr>
        </p:nvSpPr>
        <p:spPr>
          <a:xfrm>
            <a:off x="405937" y="2506662"/>
            <a:ext cx="10515600" cy="4351338"/>
          </a:xfrm>
          <a:prstGeom prst="rect">
            <a:avLst/>
          </a:prstGeom>
        </p:spPr>
        <p:txBody>
          <a:bodyPr vert="horz" lIns="0" tIns="0" rIns="0" bIns="0" rtlCol="0" anchor="t" anchorCtr="0">
            <a:noAutofit/>
          </a:bodyPr>
          <a:lstStyle>
            <a:lvl1pPr marL="177800" indent="-177800" algn="l" defTabSz="457200" rtl="0" eaLnBrk="1" latinLnBrk="0" hangingPunct="1">
              <a:spcBef>
                <a:spcPct val="20000"/>
              </a:spcBef>
              <a:buClr>
                <a:schemeClr val="bg2"/>
              </a:buClr>
              <a:buSzPct val="120000"/>
              <a:buFont typeface="Arial"/>
              <a:buChar char="•"/>
              <a:defRPr sz="1900" kern="1200">
                <a:solidFill>
                  <a:srgbClr val="000000"/>
                </a:solidFill>
                <a:latin typeface="+mn-lt"/>
                <a:ea typeface="+mn-ea"/>
                <a:cs typeface="+mn-cs"/>
              </a:defRPr>
            </a:lvl1pPr>
            <a:lvl2pPr marL="715963" marR="0" indent="-258763" algn="l" defTabSz="457200" rtl="0" eaLnBrk="1" fontAlgn="auto" latinLnBrk="0" hangingPunct="1">
              <a:lnSpc>
                <a:spcPct val="100000"/>
              </a:lnSpc>
              <a:spcBef>
                <a:spcPct val="20000"/>
              </a:spcBef>
              <a:spcAft>
                <a:spcPts val="0"/>
              </a:spcAft>
              <a:buClr>
                <a:schemeClr val="bg2"/>
              </a:buClr>
              <a:buSzTx/>
              <a:buFont typeface="Arial"/>
              <a:buChar char="–"/>
              <a:tabLst/>
              <a:defRPr sz="1700" kern="1200">
                <a:solidFill>
                  <a:srgbClr val="000000"/>
                </a:solidFill>
                <a:latin typeface="+mn-lt"/>
                <a:ea typeface="+mn-ea"/>
                <a:cs typeface="+mn-cs"/>
              </a:defRPr>
            </a:lvl2pPr>
            <a:lvl3pPr marL="1076325" marR="0" indent="-161925" algn="l" defTabSz="457200" rtl="0" eaLnBrk="1" fontAlgn="auto" latinLnBrk="0" hangingPunct="1">
              <a:lnSpc>
                <a:spcPct val="100000"/>
              </a:lnSpc>
              <a:spcBef>
                <a:spcPct val="20000"/>
              </a:spcBef>
              <a:spcAft>
                <a:spcPts val="0"/>
              </a:spcAft>
              <a:buClr>
                <a:schemeClr val="bg2"/>
              </a:buClr>
              <a:buSzPct val="120000"/>
              <a:buFont typeface="Arial"/>
              <a:buChar char="•"/>
              <a:tabLst/>
              <a:defRPr sz="1500" kern="1200">
                <a:solidFill>
                  <a:srgbClr val="000000"/>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
                <a:schemeClr val="bg2"/>
              </a:buClr>
              <a:buSzTx/>
              <a:buFont typeface="Arial"/>
              <a:buChar char="–"/>
              <a:tabLst/>
              <a:defRPr sz="1200" kern="1200">
                <a:solidFill>
                  <a:srgbClr val="000000"/>
                </a:solidFill>
                <a:latin typeface="+mn-lt"/>
                <a:ea typeface="+mn-ea"/>
                <a:cs typeface="+mn-cs"/>
              </a:defRPr>
            </a:lvl4pPr>
            <a:lvl5pPr marL="1971675" marR="0" indent="-142875" algn="l" defTabSz="457200" rtl="0" eaLnBrk="1" fontAlgn="auto" latinLnBrk="0" hangingPunct="1">
              <a:lnSpc>
                <a:spcPct val="100000"/>
              </a:lnSpc>
              <a:spcBef>
                <a:spcPct val="20000"/>
              </a:spcBef>
              <a:spcAft>
                <a:spcPts val="0"/>
              </a:spcAft>
              <a:buClr>
                <a:schemeClr val="bg2"/>
              </a:buClr>
              <a:buSzTx/>
              <a:buFont typeface="Arial"/>
              <a:buChar char="»"/>
              <a:tabLst/>
              <a:defRPr sz="12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marR="0" lvl="0" indent="-177800" algn="l" defTabSz="457200" rtl="0" eaLnBrk="1" fontAlgn="auto" latinLnBrk="0" hangingPunct="1">
              <a:lnSpc>
                <a:spcPct val="100000"/>
              </a:lnSpc>
              <a:spcBef>
                <a:spcPct val="20000"/>
              </a:spcBef>
              <a:spcAft>
                <a:spcPts val="0"/>
              </a:spcAft>
              <a:buClr>
                <a:srgbClr val="FFCC00"/>
              </a:buClr>
              <a:buSzPct val="120000"/>
              <a:buFont typeface="Arial"/>
              <a:buChar char="•"/>
              <a:tabLst/>
              <a:defRPr/>
            </a:pPr>
            <a:r>
              <a:rPr kumimoji="0" lang="de-DE" sz="3600" b="0" i="0" u="none" strike="noStrike" kern="1200" cap="none" spc="0" normalizeH="0" baseline="0" noProof="0" dirty="0" smtClean="0">
                <a:ln>
                  <a:noFill/>
                </a:ln>
                <a:solidFill>
                  <a:srgbClr val="000000"/>
                </a:solidFill>
                <a:effectLst/>
                <a:uLnTx/>
                <a:uFillTx/>
                <a:latin typeface="Arial"/>
                <a:ea typeface="+mn-ea"/>
                <a:cs typeface="+mn-cs"/>
              </a:rPr>
              <a:t> 194 </a:t>
            </a:r>
            <a:r>
              <a:rPr kumimoji="0" lang="de-DE" sz="3600" b="0" i="0" u="none" strike="noStrike" kern="1200" cap="none" spc="0" normalizeH="0" baseline="0" noProof="0" dirty="0">
                <a:ln>
                  <a:noFill/>
                </a:ln>
                <a:solidFill>
                  <a:srgbClr val="000000"/>
                </a:solidFill>
                <a:effectLst/>
                <a:uLnTx/>
                <a:uFillTx/>
                <a:latin typeface="Arial"/>
                <a:ea typeface="+mn-ea"/>
                <a:cs typeface="+mn-cs"/>
              </a:rPr>
              <a:t>Versorgungsverträge mit </a:t>
            </a:r>
            <a:r>
              <a:rPr kumimoji="0" lang="de-DE" sz="3600" b="0" i="0" u="none" strike="noStrike" kern="1200" cap="none" spc="0" normalizeH="0" baseline="0" noProof="0" dirty="0" err="1">
                <a:ln>
                  <a:noFill/>
                </a:ln>
                <a:solidFill>
                  <a:srgbClr val="000000"/>
                </a:solidFill>
                <a:effectLst/>
                <a:uLnTx/>
                <a:uFillTx/>
                <a:latin typeface="Arial"/>
                <a:ea typeface="+mn-ea"/>
                <a:cs typeface="+mn-cs"/>
              </a:rPr>
              <a:t>GKVen</a:t>
            </a:r>
            <a:r>
              <a:rPr kumimoji="0" lang="de-DE" sz="3600" b="0" i="0" u="none" strike="noStrike" kern="1200" cap="none" spc="0" normalizeH="0" baseline="0" noProof="0" dirty="0">
                <a:ln>
                  <a:noFill/>
                </a:ln>
                <a:solidFill>
                  <a:srgbClr val="000000"/>
                </a:solidFill>
                <a:effectLst/>
                <a:uLnTx/>
                <a:uFillTx/>
                <a:latin typeface="Arial"/>
                <a:ea typeface="+mn-ea"/>
                <a:cs typeface="+mn-cs"/>
              </a:rPr>
              <a:t>: </a:t>
            </a:r>
            <a:r>
              <a:rPr kumimoji="0" lang="de-DE" sz="2000" b="0" i="0" u="none" strike="noStrike" kern="1200" cap="none" spc="0" normalizeH="0" baseline="0" noProof="0" dirty="0">
                <a:ln>
                  <a:noFill/>
                </a:ln>
                <a:solidFill>
                  <a:srgbClr val="002060"/>
                </a:solidFill>
                <a:effectLst/>
                <a:uLnTx/>
                <a:uFillTx/>
                <a:latin typeface="Arial"/>
                <a:ea typeface="+mn-ea"/>
                <a:cs typeface="+mn-cs"/>
              </a:rPr>
              <a:t>Stand </a:t>
            </a:r>
            <a:r>
              <a:rPr kumimoji="0" lang="de-DE" sz="2000" b="0" i="0" u="none" strike="noStrike" kern="1200" cap="none" spc="0" normalizeH="0" baseline="0" noProof="0" dirty="0" smtClean="0">
                <a:ln>
                  <a:noFill/>
                </a:ln>
                <a:solidFill>
                  <a:srgbClr val="002060"/>
                </a:solidFill>
                <a:effectLst/>
                <a:uLnTx/>
                <a:uFillTx/>
                <a:latin typeface="Arial"/>
                <a:ea typeface="+mn-ea"/>
                <a:cs typeface="+mn-cs"/>
              </a:rPr>
              <a:t>Mai </a:t>
            </a:r>
            <a:r>
              <a:rPr kumimoji="0" lang="de-DE" sz="2000" b="0" i="0" u="none" strike="noStrike" kern="1200" cap="none" spc="0" normalizeH="0" baseline="0" noProof="0" dirty="0">
                <a:ln>
                  <a:noFill/>
                </a:ln>
                <a:solidFill>
                  <a:srgbClr val="002060"/>
                </a:solidFill>
                <a:effectLst/>
                <a:uLnTx/>
                <a:uFillTx/>
                <a:latin typeface="Arial"/>
                <a:ea typeface="+mn-ea"/>
                <a:cs typeface="+mn-cs"/>
              </a:rPr>
              <a:t>2022</a:t>
            </a:r>
          </a:p>
          <a:p>
            <a:pPr marL="177800" marR="0" lvl="0" indent="-177800" algn="l" defTabSz="457200" rtl="0" eaLnBrk="1" fontAlgn="auto" latinLnBrk="0" hangingPunct="1">
              <a:lnSpc>
                <a:spcPct val="100000"/>
              </a:lnSpc>
              <a:spcBef>
                <a:spcPct val="20000"/>
              </a:spcBef>
              <a:spcAft>
                <a:spcPts val="0"/>
              </a:spcAft>
              <a:buClr>
                <a:srgbClr val="FFCC00"/>
              </a:buClr>
              <a:buSzPct val="120000"/>
              <a:buFont typeface="Arial"/>
              <a:buChar char="•"/>
              <a:tabLst/>
              <a:defRPr/>
            </a:pPr>
            <a:endParaRPr kumimoji="0" lang="de-DE" sz="180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CC00"/>
              </a:buClr>
              <a:buSzPct val="120000"/>
              <a:buFont typeface="Arial"/>
              <a:buChar char="•"/>
              <a:tabLst/>
              <a:defRPr/>
            </a:pPr>
            <a:r>
              <a:rPr kumimoji="0" lang="de-DE" sz="3600" b="0" i="0" u="none" strike="noStrike" kern="1200" cap="none" spc="0" normalizeH="0" baseline="0" noProof="0" dirty="0" smtClean="0">
                <a:ln>
                  <a:noFill/>
                </a:ln>
                <a:solidFill>
                  <a:srgbClr val="000000"/>
                </a:solidFill>
                <a:effectLst/>
                <a:uLnTx/>
                <a:uFillTx/>
                <a:latin typeface="Arial"/>
                <a:ea typeface="+mn-ea"/>
                <a:cs typeface="+mn-cs"/>
              </a:rPr>
              <a:t> knapp </a:t>
            </a:r>
            <a:r>
              <a:rPr kumimoji="0" lang="de-DE" sz="3600" b="0" i="0" u="none" strike="noStrike" kern="1200" cap="none" spc="0" normalizeH="0" baseline="0" noProof="0" dirty="0">
                <a:ln>
                  <a:noFill/>
                </a:ln>
                <a:solidFill>
                  <a:srgbClr val="000000"/>
                </a:solidFill>
                <a:effectLst/>
                <a:uLnTx/>
                <a:uFillTx/>
                <a:latin typeface="Arial"/>
                <a:ea typeface="+mn-ea"/>
                <a:cs typeface="+mn-cs"/>
              </a:rPr>
              <a:t>2.000 Pflegeeinrichtungen im Jahr 2019</a:t>
            </a:r>
            <a:r>
              <a:rPr kumimoji="0" lang="de-DE" sz="3600" b="0" i="0" u="none" strike="noStrike" kern="1200" cap="none" spc="0" normalizeH="0" baseline="30000" noProof="0" dirty="0">
                <a:ln>
                  <a:noFill/>
                </a:ln>
                <a:solidFill>
                  <a:srgbClr val="00A0FF">
                    <a:lumMod val="50000"/>
                  </a:srgbClr>
                </a:solidFill>
                <a:effectLst/>
                <a:uLnTx/>
                <a:uFillTx/>
                <a:latin typeface="Arial"/>
                <a:ea typeface="+mn-ea"/>
                <a:cs typeface="+mn-cs"/>
              </a:rPr>
              <a:t>1</a:t>
            </a:r>
          </a:p>
          <a:p>
            <a:pPr marL="177800" marR="0" lvl="0" indent="-177800" algn="l" defTabSz="457200" rtl="0" eaLnBrk="1" fontAlgn="auto" latinLnBrk="0" hangingPunct="1">
              <a:lnSpc>
                <a:spcPct val="100000"/>
              </a:lnSpc>
              <a:spcBef>
                <a:spcPct val="20000"/>
              </a:spcBef>
              <a:spcAft>
                <a:spcPts val="0"/>
              </a:spcAft>
              <a:buClr>
                <a:srgbClr val="FFCC00"/>
              </a:buClr>
              <a:buSzPct val="120000"/>
              <a:buFont typeface="Arial"/>
              <a:buChar char="•"/>
              <a:tabLst/>
              <a:defRPr/>
            </a:pPr>
            <a:endParaRPr kumimoji="0" lang="de-DE" sz="2000" b="0" i="0" u="none" strike="noStrike" kern="1200" cap="none" spc="0" normalizeH="0" baseline="0" noProof="0" dirty="0">
              <a:ln>
                <a:noFill/>
              </a:ln>
              <a:solidFill>
                <a:srgbClr val="000000"/>
              </a:solidFill>
              <a:effectLst/>
              <a:uLnTx/>
              <a:uFillTx/>
              <a:latin typeface="Arial"/>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CC00"/>
              </a:buClr>
              <a:buSzPct val="120000"/>
              <a:buFont typeface="Arial"/>
              <a:buChar char="•"/>
              <a:tabLst/>
              <a:defRPr/>
            </a:pPr>
            <a:r>
              <a:rPr kumimoji="0" lang="de-DE" sz="3600" b="0" i="0" u="none" strike="noStrike" kern="1200" cap="none" spc="0" normalizeH="0" baseline="0" noProof="0" dirty="0" smtClean="0">
                <a:ln>
                  <a:noFill/>
                </a:ln>
                <a:solidFill>
                  <a:srgbClr val="000000"/>
                </a:solidFill>
                <a:effectLst/>
                <a:uLnTx/>
                <a:uFillTx/>
                <a:latin typeface="Arial"/>
                <a:ea typeface="+mn-ea"/>
                <a:cs typeface="+mn-cs"/>
              </a:rPr>
              <a:t> gut </a:t>
            </a:r>
            <a:r>
              <a:rPr kumimoji="0" lang="de-DE" sz="3600" b="0" i="0" u="none" strike="noStrike" kern="1200" cap="none" spc="0" normalizeH="0" baseline="0" noProof="0" dirty="0">
                <a:ln>
                  <a:noFill/>
                </a:ln>
                <a:solidFill>
                  <a:srgbClr val="000000"/>
                </a:solidFill>
                <a:effectLst/>
                <a:uLnTx/>
                <a:uFillTx/>
                <a:latin typeface="Arial"/>
                <a:ea typeface="+mn-ea"/>
                <a:cs typeface="+mn-cs"/>
              </a:rPr>
              <a:t>600 Einrichtungen der EH in NDS</a:t>
            </a:r>
            <a:r>
              <a:rPr kumimoji="0" lang="de-DE" sz="3600" b="0" i="0" u="none" strike="noStrike" kern="1200" cap="none" spc="0" normalizeH="0" baseline="30000" noProof="0" dirty="0">
                <a:ln>
                  <a:noFill/>
                </a:ln>
                <a:solidFill>
                  <a:srgbClr val="00A0FF">
                    <a:lumMod val="50000"/>
                  </a:srgbClr>
                </a:solidFill>
                <a:effectLst/>
                <a:uLnTx/>
                <a:uFillTx/>
                <a:latin typeface="Arial"/>
                <a:ea typeface="+mn-ea"/>
                <a:cs typeface="+mn-cs"/>
              </a:rPr>
              <a:t>2</a:t>
            </a:r>
          </a:p>
        </p:txBody>
      </p:sp>
      <p:sp>
        <p:nvSpPr>
          <p:cNvPr id="6" name="Fußzeilenplatzhalter 2"/>
          <p:cNvSpPr>
            <a:spLocks noGrp="1"/>
          </p:cNvSpPr>
          <p:nvPr/>
        </p:nvSpPr>
        <p:spPr>
          <a:xfrm>
            <a:off x="405937" y="5986628"/>
            <a:ext cx="11381509" cy="713430"/>
          </a:xfrm>
          <a:prstGeom prst="rect">
            <a:avLst/>
          </a:prstGeom>
        </p:spPr>
        <p:txBody>
          <a:bodyPr lIns="0" tIns="0" rIns="0" bIns="0" anchor="t" anchorCtr="0"/>
          <a:lstStyle>
            <a:defPPr>
              <a:defRPr lang="de-DE"/>
            </a:defPPr>
            <a:lvl1pPr marL="0" algn="l" defTabSz="457200" rtl="0" eaLnBrk="1" latinLnBrk="0" hangingPunct="1">
              <a:defRPr sz="10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400" dirty="0"/>
              <a:t>Quellen</a:t>
            </a:r>
            <a:r>
              <a:rPr lang="de-DE" sz="1400" dirty="0">
                <a:solidFill>
                  <a:schemeClr val="accent5">
                    <a:lumMod val="50000"/>
                  </a:schemeClr>
                </a:solidFill>
              </a:rPr>
              <a:t>: </a:t>
            </a:r>
          </a:p>
          <a:p>
            <a:pPr marL="228600" indent="-228600">
              <a:buAutoNum type="arabicParenR"/>
            </a:pPr>
            <a:r>
              <a:rPr lang="de-DE" sz="1300" dirty="0">
                <a:solidFill>
                  <a:schemeClr val="accent5">
                    <a:lumMod val="50000"/>
                  </a:schemeClr>
                </a:solidFill>
              </a:rPr>
              <a:t>https://de.statista.com/statistik/daten/studie/543382/umfrage/anzahl-pflegeheime-nach-traegerschaft-und-bundesland/ </a:t>
            </a:r>
          </a:p>
          <a:p>
            <a:pPr marL="228600" indent="-228600">
              <a:buAutoNum type="arabicParenR"/>
            </a:pPr>
            <a:r>
              <a:rPr lang="de-DE" sz="1300" dirty="0">
                <a:solidFill>
                  <a:schemeClr val="accent5">
                    <a:lumMod val="50000"/>
                  </a:schemeClr>
                </a:solidFill>
              </a:rPr>
              <a:t>Information per Mail vom Niedersächsischen Landesamt für Soziales, Jugend und Familie; Unterfachgruppe 1 „Sozialhilfe/Eingliederungshilfe</a:t>
            </a:r>
            <a:r>
              <a:rPr lang="de-DE" sz="1400" dirty="0">
                <a:solidFill>
                  <a:schemeClr val="accent5">
                    <a:lumMod val="50000"/>
                  </a:schemeClr>
                </a:solidFill>
              </a:rPr>
              <a:t>“</a:t>
            </a:r>
          </a:p>
        </p:txBody>
      </p:sp>
    </p:spTree>
    <p:extLst>
      <p:ext uri="{BB962C8B-B14F-4D97-AF65-F5344CB8AC3E}">
        <p14:creationId xmlns:p14="http://schemas.microsoft.com/office/powerpoint/2010/main" val="219587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Das </a:t>
            </a:r>
            <a:r>
              <a:rPr lang="de-DE" dirty="0"/>
              <a:t>GVP-Projekt</a:t>
            </a:r>
          </a:p>
        </p:txBody>
      </p:sp>
      <p:sp>
        <p:nvSpPr>
          <p:cNvPr id="3" name="Inhaltsplatzhalter 2"/>
          <p:cNvSpPr>
            <a:spLocks noGrp="1"/>
          </p:cNvSpPr>
          <p:nvPr>
            <p:ph idx="1"/>
          </p:nvPr>
        </p:nvSpPr>
        <p:spPr/>
        <p:txBody>
          <a:bodyPr/>
          <a:lstStyle/>
          <a:p>
            <a:endParaRPr lang="de-DE" dirty="0"/>
          </a:p>
        </p:txBody>
      </p:sp>
      <p:pic>
        <p:nvPicPr>
          <p:cNvPr id="5" name="Grafik 4"/>
          <p:cNvPicPr>
            <a:picLocks noChangeAspect="1"/>
          </p:cNvPicPr>
          <p:nvPr/>
        </p:nvPicPr>
        <p:blipFill rotWithShape="1">
          <a:blip r:embed="rId2"/>
          <a:srcRect t="4381" r="357" b="28381"/>
          <a:stretch/>
        </p:blipFill>
        <p:spPr>
          <a:xfrm>
            <a:off x="13063" y="1682637"/>
            <a:ext cx="12148457" cy="4611188"/>
          </a:xfrm>
          <a:prstGeom prst="rect">
            <a:avLst/>
          </a:prstGeom>
        </p:spPr>
      </p:pic>
      <p:pic>
        <p:nvPicPr>
          <p:cNvPr id="1026" name="Bild 5"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955" y="3931920"/>
            <a:ext cx="2715666" cy="46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19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56EF3C8-C6F5-471C-AE6E-05A21A5900AE}"/>
              </a:ext>
            </a:extLst>
          </p:cNvPr>
          <p:cNvSpPr>
            <a:spLocks noGrp="1"/>
          </p:cNvSpPr>
          <p:nvPr>
            <p:ph type="title"/>
          </p:nvPr>
        </p:nvSpPr>
        <p:spPr/>
        <p:txBody>
          <a:bodyPr/>
          <a:lstStyle/>
          <a:p>
            <a:r>
              <a:rPr lang="de-DE" dirty="0"/>
              <a:t>Mein Angebot:</a:t>
            </a:r>
          </a:p>
        </p:txBody>
      </p:sp>
      <p:sp>
        <p:nvSpPr>
          <p:cNvPr id="3" name="Inhaltsplatzhalter 2">
            <a:extLst>
              <a:ext uri="{FF2B5EF4-FFF2-40B4-BE49-F238E27FC236}">
                <a16:creationId xmlns:a16="http://schemas.microsoft.com/office/drawing/2014/main" xmlns="" id="{8764356E-0F2D-4B72-A77A-F7F4A6D5D4C6}"/>
              </a:ext>
            </a:extLst>
          </p:cNvPr>
          <p:cNvSpPr>
            <a:spLocks noGrp="1"/>
          </p:cNvSpPr>
          <p:nvPr>
            <p:ph idx="1"/>
          </p:nvPr>
        </p:nvSpPr>
        <p:spPr>
          <a:xfrm>
            <a:off x="498763" y="1690255"/>
            <a:ext cx="11319163" cy="4486708"/>
          </a:xfrm>
        </p:spPr>
        <p:txBody>
          <a:bodyPr/>
          <a:lstStyle/>
          <a:p>
            <a:pPr marL="252000">
              <a:lnSpc>
                <a:spcPct val="125000"/>
              </a:lnSpc>
              <a:spcBef>
                <a:spcPts val="600"/>
              </a:spcBef>
              <a:spcAft>
                <a:spcPts val="600"/>
              </a:spcAft>
              <a:buClr>
                <a:srgbClr val="FFC000"/>
              </a:buClr>
            </a:pPr>
            <a:r>
              <a:rPr lang="de-DE" sz="2800" dirty="0">
                <a:latin typeface="Arial" panose="020B0604020202020204" pitchFamily="34" charset="0"/>
                <a:cs typeface="Arial" panose="020B0604020202020204" pitchFamily="34" charset="0"/>
              </a:rPr>
              <a:t>Aufklärung und Mitorganisation von Informationsveranstaltungen </a:t>
            </a:r>
          </a:p>
          <a:p>
            <a:pPr marL="252000">
              <a:lnSpc>
                <a:spcPct val="125000"/>
              </a:lnSpc>
              <a:spcBef>
                <a:spcPts val="600"/>
              </a:spcBef>
              <a:spcAft>
                <a:spcPts val="600"/>
              </a:spcAft>
              <a:buClr>
                <a:srgbClr val="FFC000"/>
              </a:buClr>
            </a:pPr>
            <a:r>
              <a:rPr lang="de-DE" sz="2800" dirty="0">
                <a:latin typeface="Arial" panose="020B0604020202020204" pitchFamily="34" charset="0"/>
                <a:cs typeface="Arial" panose="020B0604020202020204" pitchFamily="34" charset="0"/>
              </a:rPr>
              <a:t>Teilnahme und Einbringung meiner Expertise bei „AG“-Sitzungen</a:t>
            </a:r>
          </a:p>
          <a:p>
            <a:pPr marL="252000">
              <a:lnSpc>
                <a:spcPct val="125000"/>
              </a:lnSpc>
              <a:spcBef>
                <a:spcPts val="600"/>
              </a:spcBef>
              <a:spcAft>
                <a:spcPts val="600"/>
              </a:spcAft>
              <a:buClr>
                <a:srgbClr val="FFC000"/>
              </a:buClr>
            </a:pPr>
            <a:r>
              <a:rPr lang="de-DE" sz="2800" dirty="0">
                <a:latin typeface="Arial" panose="020B0604020202020204" pitchFamily="34" charset="0"/>
                <a:cs typeface="Arial" panose="020B0604020202020204" pitchFamily="34" charset="0"/>
              </a:rPr>
              <a:t>Ständige Telefon- oder Mail-Beratung zu GVP</a:t>
            </a:r>
          </a:p>
          <a:p>
            <a:pPr marL="252000">
              <a:lnSpc>
                <a:spcPct val="125000"/>
              </a:lnSpc>
              <a:spcBef>
                <a:spcPts val="600"/>
              </a:spcBef>
              <a:spcAft>
                <a:spcPts val="600"/>
              </a:spcAft>
              <a:buClr>
                <a:srgbClr val="FFC000"/>
              </a:buClr>
            </a:pPr>
            <a:r>
              <a:rPr lang="de-DE" sz="2800" dirty="0">
                <a:latin typeface="Arial" panose="020B0604020202020204" pitchFamily="34" charset="0"/>
                <a:cs typeface="Arial" panose="020B0604020202020204" pitchFamily="34" charset="0"/>
              </a:rPr>
              <a:t>Pflege der Kontaktdatenbank und Vernetzung (auch darüber hinaus)</a:t>
            </a:r>
          </a:p>
          <a:p>
            <a:pPr marL="252000">
              <a:lnSpc>
                <a:spcPct val="125000"/>
              </a:lnSpc>
              <a:spcBef>
                <a:spcPts val="600"/>
              </a:spcBef>
              <a:spcAft>
                <a:spcPts val="600"/>
              </a:spcAft>
              <a:buClr>
                <a:srgbClr val="FFC000"/>
              </a:buClr>
            </a:pPr>
            <a:r>
              <a:rPr lang="de-DE" sz="2800" dirty="0">
                <a:latin typeface="Arial" panose="020B0604020202020204" pitchFamily="34" charset="0"/>
                <a:cs typeface="Arial" panose="020B0604020202020204" pitchFamily="34" charset="0"/>
              </a:rPr>
              <a:t>AG-Sitzungen (AG-Altenpflege und AG-Eingliederungshilfe) des Landesstützpunktes mit vielen GVP-Themen</a:t>
            </a:r>
          </a:p>
          <a:p>
            <a:pPr marL="252000">
              <a:lnSpc>
                <a:spcPct val="125000"/>
              </a:lnSpc>
              <a:spcBef>
                <a:spcPts val="600"/>
              </a:spcBef>
              <a:spcAft>
                <a:spcPts val="600"/>
              </a:spcAft>
              <a:buClr>
                <a:srgbClr val="FFC000"/>
              </a:buClr>
            </a:pPr>
            <a:r>
              <a:rPr lang="de-DE" sz="2800" dirty="0">
                <a:latin typeface="Arial" panose="020B0604020202020204" pitchFamily="34" charset="0"/>
                <a:cs typeface="Arial" panose="020B0604020202020204" pitchFamily="34" charset="0"/>
              </a:rPr>
              <a:t>Landesweite Informationsveranstaltungen</a:t>
            </a:r>
          </a:p>
          <a:p>
            <a:pPr marL="0" indent="0">
              <a:buNone/>
            </a:pPr>
            <a:endParaRPr lang="de-DE" sz="3200" dirty="0"/>
          </a:p>
        </p:txBody>
      </p:sp>
    </p:spTree>
    <p:extLst>
      <p:ext uri="{BB962C8B-B14F-4D97-AF65-F5344CB8AC3E}">
        <p14:creationId xmlns:p14="http://schemas.microsoft.com/office/powerpoint/2010/main" val="3741915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Warum Vernetzung?</a:t>
            </a:r>
          </a:p>
        </p:txBody>
      </p:sp>
      <p:sp>
        <p:nvSpPr>
          <p:cNvPr id="3" name="Inhaltsplatzhalter 2"/>
          <p:cNvSpPr>
            <a:spLocks noGrp="1"/>
          </p:cNvSpPr>
          <p:nvPr>
            <p:ph idx="1"/>
          </p:nvPr>
        </p:nvSpPr>
        <p:spPr>
          <a:xfrm>
            <a:off x="474453" y="1825625"/>
            <a:ext cx="11360989" cy="4351338"/>
          </a:xfrm>
        </p:spPr>
        <p:txBody>
          <a:bodyPr/>
          <a:lstStyle/>
          <a:p>
            <a:pPr marL="0" lvl="0" indent="0" defTabSz="457200">
              <a:lnSpc>
                <a:spcPct val="100000"/>
              </a:lnSpc>
              <a:spcBef>
                <a:spcPct val="20000"/>
              </a:spcBef>
              <a:buClr>
                <a:srgbClr val="FFCC00"/>
              </a:buClr>
              <a:buSzPct val="120000"/>
              <a:buNone/>
            </a:pPr>
            <a:r>
              <a:rPr lang="de-DE" sz="2800" b="1" dirty="0">
                <a:solidFill>
                  <a:srgbClr val="0070C0"/>
                </a:solidFill>
                <a:latin typeface="Arial"/>
              </a:rPr>
              <a:t>Eine Vernetzung in der Region ist </a:t>
            </a:r>
            <a:r>
              <a:rPr lang="de-DE" sz="2800" b="1" dirty="0" smtClean="0">
                <a:solidFill>
                  <a:srgbClr val="0070C0"/>
                </a:solidFill>
                <a:latin typeface="Arial"/>
              </a:rPr>
              <a:t>wichtig </a:t>
            </a:r>
            <a:r>
              <a:rPr lang="de-DE" sz="2800" b="1" dirty="0">
                <a:solidFill>
                  <a:srgbClr val="0070C0"/>
                </a:solidFill>
                <a:latin typeface="Arial"/>
              </a:rPr>
              <a:t>für:</a:t>
            </a:r>
          </a:p>
          <a:p>
            <a:pPr marL="635000" lvl="1" indent="-177800" defTabSz="457200">
              <a:lnSpc>
                <a:spcPct val="100000"/>
              </a:lnSpc>
              <a:spcBef>
                <a:spcPct val="20000"/>
              </a:spcBef>
              <a:buClr>
                <a:srgbClr val="FFCC00"/>
              </a:buClr>
              <a:buSzPct val="120000"/>
              <a:buFont typeface="Arial"/>
              <a:buChar char="•"/>
            </a:pPr>
            <a:r>
              <a:rPr lang="de-DE" sz="2400" dirty="0">
                <a:solidFill>
                  <a:srgbClr val="000000"/>
                </a:solidFill>
                <a:latin typeface="Arial"/>
              </a:rPr>
              <a:t>Qualitätssicherung von GVP in der Region</a:t>
            </a:r>
          </a:p>
          <a:p>
            <a:pPr marL="635000" lvl="1" indent="-177800" defTabSz="457200">
              <a:lnSpc>
                <a:spcPct val="100000"/>
              </a:lnSpc>
              <a:spcBef>
                <a:spcPct val="20000"/>
              </a:spcBef>
              <a:buClr>
                <a:srgbClr val="FFCC00"/>
              </a:buClr>
              <a:buSzPct val="120000"/>
              <a:buFont typeface="Arial"/>
              <a:buChar char="•"/>
            </a:pPr>
            <a:r>
              <a:rPr lang="de-DE" sz="2400" dirty="0">
                <a:solidFill>
                  <a:srgbClr val="000000"/>
                </a:solidFill>
                <a:latin typeface="Arial"/>
              </a:rPr>
              <a:t>Möglichkeit zur kollegialen Beratung der Gesprächsbegleitenden</a:t>
            </a:r>
          </a:p>
          <a:p>
            <a:pPr marL="635000" lvl="1" indent="-177800" defTabSz="457200">
              <a:lnSpc>
                <a:spcPct val="100000"/>
              </a:lnSpc>
              <a:spcBef>
                <a:spcPct val="20000"/>
              </a:spcBef>
              <a:buClr>
                <a:srgbClr val="FFCC00"/>
              </a:buClr>
              <a:buSzPct val="120000"/>
              <a:buFont typeface="Arial"/>
              <a:buChar char="•"/>
            </a:pPr>
            <a:r>
              <a:rPr lang="de-DE" sz="2400" dirty="0">
                <a:solidFill>
                  <a:srgbClr val="000000"/>
                </a:solidFill>
                <a:latin typeface="Arial"/>
              </a:rPr>
              <a:t>Einheitlichkeit/Transparenz über die verschiedenen </a:t>
            </a:r>
            <a:r>
              <a:rPr lang="de-DE" sz="2400" dirty="0" smtClean="0">
                <a:solidFill>
                  <a:srgbClr val="000000"/>
                </a:solidFill>
                <a:latin typeface="Arial"/>
              </a:rPr>
              <a:t>Angebote / Dokumente</a:t>
            </a:r>
            <a:endParaRPr lang="de-DE" sz="2400" dirty="0">
              <a:solidFill>
                <a:srgbClr val="000000"/>
              </a:solidFill>
              <a:latin typeface="Arial"/>
            </a:endParaRPr>
          </a:p>
          <a:p>
            <a:pPr marL="635000" lvl="1" indent="-177800" defTabSz="457200">
              <a:lnSpc>
                <a:spcPct val="100000"/>
              </a:lnSpc>
              <a:spcBef>
                <a:spcPct val="20000"/>
              </a:spcBef>
              <a:buClr>
                <a:srgbClr val="FFCC00"/>
              </a:buClr>
              <a:buSzPct val="120000"/>
              <a:buFont typeface="Arial"/>
              <a:buChar char="•"/>
            </a:pPr>
            <a:r>
              <a:rPr lang="de-DE" sz="2400" dirty="0">
                <a:solidFill>
                  <a:srgbClr val="000000"/>
                </a:solidFill>
                <a:latin typeface="Arial"/>
              </a:rPr>
              <a:t>Einbezug aller Akteur*innen</a:t>
            </a:r>
          </a:p>
          <a:p>
            <a:pPr marL="0" lvl="0" indent="0" defTabSz="457200">
              <a:lnSpc>
                <a:spcPct val="100000"/>
              </a:lnSpc>
              <a:spcBef>
                <a:spcPct val="20000"/>
              </a:spcBef>
              <a:buClr>
                <a:srgbClr val="FFCC00"/>
              </a:buClr>
              <a:buSzPct val="120000"/>
              <a:buNone/>
            </a:pPr>
            <a:r>
              <a:rPr lang="de-DE" sz="2800" b="1" dirty="0">
                <a:solidFill>
                  <a:srgbClr val="0070C0"/>
                </a:solidFill>
                <a:latin typeface="Arial"/>
              </a:rPr>
              <a:t>Auch die interne Vernetzung ist umfangreich: </a:t>
            </a:r>
          </a:p>
          <a:p>
            <a:pPr marL="635000" lvl="1" indent="-177800" defTabSz="457200">
              <a:lnSpc>
                <a:spcPct val="100000"/>
              </a:lnSpc>
              <a:spcBef>
                <a:spcPct val="20000"/>
              </a:spcBef>
              <a:buClr>
                <a:srgbClr val="FFCC00"/>
              </a:buClr>
              <a:buSzPct val="120000"/>
              <a:buFont typeface="Arial"/>
              <a:buChar char="•"/>
            </a:pPr>
            <a:r>
              <a:rPr lang="de-DE" sz="2400" dirty="0">
                <a:solidFill>
                  <a:srgbClr val="000000"/>
                </a:solidFill>
                <a:latin typeface="Arial"/>
              </a:rPr>
              <a:t>Informationen für alle Mitarbeitenden in der Einrichtung</a:t>
            </a:r>
          </a:p>
          <a:p>
            <a:pPr marL="635000" lvl="1" indent="-177800" defTabSz="457200">
              <a:lnSpc>
                <a:spcPct val="100000"/>
              </a:lnSpc>
              <a:spcBef>
                <a:spcPct val="20000"/>
              </a:spcBef>
              <a:buClr>
                <a:srgbClr val="FFCC00"/>
              </a:buClr>
              <a:buSzPct val="120000"/>
              <a:buFont typeface="Arial"/>
              <a:buChar char="•"/>
            </a:pPr>
            <a:r>
              <a:rPr lang="de-DE" sz="2400" dirty="0">
                <a:solidFill>
                  <a:srgbClr val="000000"/>
                </a:solidFill>
                <a:latin typeface="Arial"/>
              </a:rPr>
              <a:t>Klärung der Rolle der </a:t>
            </a:r>
            <a:r>
              <a:rPr lang="de-DE" sz="2400" dirty="0" err="1">
                <a:solidFill>
                  <a:srgbClr val="000000"/>
                </a:solidFill>
                <a:latin typeface="Arial"/>
              </a:rPr>
              <a:t>GVPler</a:t>
            </a:r>
            <a:r>
              <a:rPr lang="de-DE" sz="2400" dirty="0">
                <a:solidFill>
                  <a:srgbClr val="000000"/>
                </a:solidFill>
                <a:latin typeface="Arial"/>
              </a:rPr>
              <a:t>*innen</a:t>
            </a:r>
          </a:p>
          <a:p>
            <a:pPr marL="635000" lvl="1" indent="-177800" defTabSz="457200">
              <a:lnSpc>
                <a:spcPct val="100000"/>
              </a:lnSpc>
              <a:spcBef>
                <a:spcPct val="20000"/>
              </a:spcBef>
              <a:buClr>
                <a:srgbClr val="FFCC00"/>
              </a:buClr>
              <a:buSzPct val="120000"/>
              <a:buFont typeface="Arial"/>
              <a:buChar char="•"/>
            </a:pPr>
            <a:r>
              <a:rPr lang="de-DE" sz="2400" dirty="0">
                <a:solidFill>
                  <a:srgbClr val="000000"/>
                </a:solidFill>
                <a:latin typeface="Arial"/>
              </a:rPr>
              <a:t>Bekanntheit und Akzeptanz des Patientenwillens </a:t>
            </a:r>
          </a:p>
        </p:txBody>
      </p:sp>
    </p:spTree>
    <p:extLst>
      <p:ext uri="{BB962C8B-B14F-4D97-AF65-F5344CB8AC3E}">
        <p14:creationId xmlns:p14="http://schemas.microsoft.com/office/powerpoint/2010/main" val="2219099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Situation </a:t>
            </a:r>
            <a:r>
              <a:rPr lang="de-DE" dirty="0" smtClean="0"/>
              <a:t>in Salzgitter</a:t>
            </a:r>
            <a:endParaRPr lang="de-DE" dirty="0"/>
          </a:p>
        </p:txBody>
      </p:sp>
      <p:sp>
        <p:nvSpPr>
          <p:cNvPr id="3" name="Inhaltsplatzhalter 2"/>
          <p:cNvSpPr>
            <a:spLocks noGrp="1"/>
          </p:cNvSpPr>
          <p:nvPr>
            <p:ph idx="1"/>
          </p:nvPr>
        </p:nvSpPr>
        <p:spPr>
          <a:xfrm>
            <a:off x="838200" y="1825625"/>
            <a:ext cx="10899710" cy="4351338"/>
          </a:xfrm>
        </p:spPr>
        <p:txBody>
          <a:bodyPr/>
          <a:lstStyle/>
          <a:p>
            <a:pPr marL="0" indent="0">
              <a:buClr>
                <a:srgbClr val="FFC000"/>
              </a:buClr>
              <a:buNone/>
            </a:pPr>
            <a:endParaRPr lang="de-DE" sz="3200" dirty="0">
              <a:latin typeface="Arial" panose="020B0604020202020204" pitchFamily="34" charset="0"/>
              <a:cs typeface="Arial" panose="020B0604020202020204" pitchFamily="34" charset="0"/>
            </a:endParaRPr>
          </a:p>
          <a:p>
            <a:pPr>
              <a:buClr>
                <a:srgbClr val="FFC000"/>
              </a:buClr>
            </a:pPr>
            <a:r>
              <a:rPr lang="de-DE" sz="3200" dirty="0" smtClean="0">
                <a:latin typeface="Arial" panose="020B0604020202020204" pitchFamily="34" charset="0"/>
                <a:cs typeface="Arial" panose="020B0604020202020204" pitchFamily="34" charset="0"/>
              </a:rPr>
              <a:t>Mindestens eine Einrichtung mit Vergütungsvereinbarung</a:t>
            </a:r>
          </a:p>
          <a:p>
            <a:pPr>
              <a:buClr>
                <a:srgbClr val="FFC000"/>
              </a:buClr>
            </a:pPr>
            <a:r>
              <a:rPr lang="de-DE" sz="3200" dirty="0" smtClean="0">
                <a:latin typeface="Arial" panose="020B0604020202020204" pitchFamily="34" charset="0"/>
                <a:cs typeface="Arial" panose="020B0604020202020204" pitchFamily="34" charset="0"/>
              </a:rPr>
              <a:t>Kennen Sie eine?</a:t>
            </a:r>
            <a:endParaRPr lang="de-DE" dirty="0"/>
          </a:p>
        </p:txBody>
      </p:sp>
    </p:spTree>
    <p:extLst>
      <p:ext uri="{BB962C8B-B14F-4D97-AF65-F5344CB8AC3E}">
        <p14:creationId xmlns:p14="http://schemas.microsoft.com/office/powerpoint/2010/main" val="4140151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hteck 146"/>
          <p:cNvSpPr/>
          <p:nvPr/>
        </p:nvSpPr>
        <p:spPr>
          <a:xfrm>
            <a:off x="8033656" y="602674"/>
            <a:ext cx="692727"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stretch>
            <a:fillRect/>
          </a:stretch>
        </p:blipFill>
        <p:spPr>
          <a:xfrm>
            <a:off x="1119382" y="-87086"/>
            <a:ext cx="7761381" cy="6858000"/>
          </a:xfrm>
          <a:prstGeom prst="rect">
            <a:avLst/>
          </a:prstGeom>
        </p:spPr>
      </p:pic>
    </p:spTree>
    <p:extLst>
      <p:ext uri="{BB962C8B-B14F-4D97-AF65-F5344CB8AC3E}">
        <p14:creationId xmlns:p14="http://schemas.microsoft.com/office/powerpoint/2010/main" val="1581432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250B199-8E58-4BB4-A30E-258EFC636561}"/>
              </a:ext>
            </a:extLst>
          </p:cNvPr>
          <p:cNvSpPr>
            <a:spLocks noGrp="1"/>
          </p:cNvSpPr>
          <p:nvPr>
            <p:ph type="title"/>
          </p:nvPr>
        </p:nvSpPr>
        <p:spPr>
          <a:xfrm>
            <a:off x="0" y="471055"/>
            <a:ext cx="10377055" cy="956564"/>
          </a:xfrm>
        </p:spPr>
        <p:txBody>
          <a:bodyPr/>
          <a:lstStyle/>
          <a:p>
            <a:r>
              <a:rPr lang="de-DE" dirty="0"/>
              <a:t>DANKE für Ihre Aufmerksamkeit!</a:t>
            </a:r>
          </a:p>
        </p:txBody>
      </p:sp>
      <p:pic>
        <p:nvPicPr>
          <p:cNvPr id="2053" name="Grafik 1" descr="cid:image001.jpg@01D7B388.3B73D4D0">
            <a:extLst>
              <a:ext uri="{FF2B5EF4-FFF2-40B4-BE49-F238E27FC236}">
                <a16:creationId xmlns:a16="http://schemas.microsoft.com/office/drawing/2014/main" xmlns="" id="{A441BC37-7C21-4646-BDAF-611E24E7C50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16939" y="4145049"/>
            <a:ext cx="2095500" cy="4953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xmlns="" id="{597E9F90-ADE9-4C6B-A414-86D7D0A5CE84}"/>
              </a:ext>
            </a:extLst>
          </p:cNvPr>
          <p:cNvSpPr>
            <a:spLocks noChangeArrowheads="1"/>
          </p:cNvSpPr>
          <p:nvPr/>
        </p:nvSpPr>
        <p:spPr bwMode="auto">
          <a:xfrm>
            <a:off x="651839" y="4537225"/>
            <a:ext cx="12192000" cy="34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de-DE" altLang="de-DE" sz="1467">
                <a:latin typeface="Arial" panose="020B0604020202020204" pitchFamily="34" charset="0"/>
                <a:ea typeface="Calibri" panose="020F0502020204030204" pitchFamily="34" charset="0"/>
              </a:rPr>
              <a:t>       </a:t>
            </a:r>
            <a:endParaRPr lang="de-DE" altLang="de-DE" sz="2400">
              <a:latin typeface="Arial" panose="020B0604020202020204" pitchFamily="34" charset="0"/>
            </a:endParaRPr>
          </a:p>
        </p:txBody>
      </p:sp>
      <p:pic>
        <p:nvPicPr>
          <p:cNvPr id="16" name="Bild 3" descr="cid:image003.jpg@01D7B388.3B73D4D0">
            <a:extLst>
              <a:ext uri="{FF2B5EF4-FFF2-40B4-BE49-F238E27FC236}">
                <a16:creationId xmlns:a16="http://schemas.microsoft.com/office/drawing/2014/main" xmlns="" id="{3EF68882-DE67-4DFC-80A3-96C1E7011CE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195718" y="4119758"/>
            <a:ext cx="2070100" cy="6223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6">
            <a:extLst>
              <a:ext uri="{FF2B5EF4-FFF2-40B4-BE49-F238E27FC236}">
                <a16:creationId xmlns:a16="http://schemas.microsoft.com/office/drawing/2014/main" xmlns="" id="{8B2A878A-73C2-4965-A9C5-4311DDD0D918}"/>
              </a:ext>
            </a:extLst>
          </p:cNvPr>
          <p:cNvSpPr>
            <a:spLocks noChangeArrowheads="1"/>
          </p:cNvSpPr>
          <p:nvPr/>
        </p:nvSpPr>
        <p:spPr bwMode="auto">
          <a:xfrm>
            <a:off x="651839" y="3602504"/>
            <a:ext cx="6077667" cy="127240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de-DE" altLang="de-DE" sz="1867" b="1" dirty="0">
                <a:solidFill>
                  <a:schemeClr val="bg1"/>
                </a:solidFill>
                <a:latin typeface="Arial" panose="020B0604020202020204" pitchFamily="34" charset="0"/>
                <a:ea typeface="Calibri" panose="020F0502020204030204" pitchFamily="34" charset="0"/>
              </a:rPr>
              <a:t>Kooperationsprojekt:</a:t>
            </a:r>
          </a:p>
          <a:p>
            <a:pPr defTabSz="1219170" eaLnBrk="0" fontAlgn="base" hangingPunct="0">
              <a:spcBef>
                <a:spcPct val="0"/>
              </a:spcBef>
              <a:spcAft>
                <a:spcPct val="0"/>
              </a:spcAft>
            </a:pPr>
            <a:endParaRPr lang="de-DE" altLang="de-DE" sz="1867" b="1" dirty="0">
              <a:solidFill>
                <a:schemeClr val="bg1"/>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r>
              <a:rPr lang="de-DE" altLang="de-DE" sz="1867" b="1" dirty="0">
                <a:solidFill>
                  <a:schemeClr val="bg1"/>
                </a:solidFill>
                <a:latin typeface="Arial" panose="020B0604020202020204" pitchFamily="34" charset="0"/>
                <a:ea typeface="Calibri" panose="020F0502020204030204" pitchFamily="34" charset="0"/>
              </a:rPr>
              <a:t>		und </a:t>
            </a:r>
          </a:p>
          <a:p>
            <a:pPr defTabSz="1219170" eaLnBrk="0" fontAlgn="base" hangingPunct="0">
              <a:spcBef>
                <a:spcPct val="0"/>
              </a:spcBef>
              <a:spcAft>
                <a:spcPct val="0"/>
              </a:spcAft>
            </a:pPr>
            <a:endParaRPr lang="de-DE" altLang="de-DE" sz="1867" b="1" dirty="0">
              <a:solidFill>
                <a:schemeClr val="bg1"/>
              </a:solidFill>
              <a:latin typeface="Arial" panose="020B0604020202020204" pitchFamily="34" charset="0"/>
              <a:ea typeface="Calibri" panose="020F0502020204030204" pitchFamily="34" charset="0"/>
            </a:endParaRPr>
          </a:p>
        </p:txBody>
      </p:sp>
      <p:pic>
        <p:nvPicPr>
          <p:cNvPr id="12" name="Grafik 11">
            <a:extLst>
              <a:ext uri="{FF2B5EF4-FFF2-40B4-BE49-F238E27FC236}">
                <a16:creationId xmlns:a16="http://schemas.microsoft.com/office/drawing/2014/main" xmlns="" id="{8FC20407-6985-4E99-A95E-6B1C1690EC0C}"/>
              </a:ext>
            </a:extLst>
          </p:cNvPr>
          <p:cNvPicPr>
            <a:picLocks noChangeAspect="1"/>
          </p:cNvPicPr>
          <p:nvPr/>
        </p:nvPicPr>
        <p:blipFill>
          <a:blip r:embed="rId6"/>
          <a:stretch>
            <a:fillRect/>
          </a:stretch>
        </p:blipFill>
        <p:spPr>
          <a:xfrm>
            <a:off x="6894606" y="2272061"/>
            <a:ext cx="5744980" cy="4062364"/>
          </a:xfrm>
          <a:prstGeom prst="rect">
            <a:avLst/>
          </a:prstGeom>
        </p:spPr>
      </p:pic>
      <p:sp>
        <p:nvSpPr>
          <p:cNvPr id="20" name="Rectangle 6">
            <a:extLst>
              <a:ext uri="{FF2B5EF4-FFF2-40B4-BE49-F238E27FC236}">
                <a16:creationId xmlns:a16="http://schemas.microsoft.com/office/drawing/2014/main" xmlns="" id="{8A31D1B5-C99B-4F1B-B0CF-FB758B1BDCA0}"/>
              </a:ext>
            </a:extLst>
          </p:cNvPr>
          <p:cNvSpPr>
            <a:spLocks noChangeArrowheads="1"/>
          </p:cNvSpPr>
          <p:nvPr/>
        </p:nvSpPr>
        <p:spPr bwMode="auto">
          <a:xfrm>
            <a:off x="664025" y="5159429"/>
            <a:ext cx="7404083" cy="127240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de-DE" altLang="de-DE" sz="1867" b="1" dirty="0">
                <a:solidFill>
                  <a:schemeClr val="bg1"/>
                </a:solidFill>
                <a:latin typeface="Arial" panose="020B0604020202020204" pitchFamily="34" charset="0"/>
                <a:ea typeface="Calibri" panose="020F0502020204030204" pitchFamily="34" charset="0"/>
              </a:rPr>
              <a:t>Projektförderung durch: </a:t>
            </a:r>
          </a:p>
          <a:p>
            <a:pPr defTabSz="1219170" eaLnBrk="0" fontAlgn="base" hangingPunct="0">
              <a:spcBef>
                <a:spcPct val="0"/>
              </a:spcBef>
              <a:spcAft>
                <a:spcPct val="0"/>
              </a:spcAft>
            </a:pPr>
            <a:endParaRPr lang="de-DE" altLang="de-DE" sz="1867" b="1" dirty="0">
              <a:solidFill>
                <a:schemeClr val="bg1"/>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r>
              <a:rPr lang="de-DE" altLang="de-DE" sz="1867" b="1" dirty="0">
                <a:solidFill>
                  <a:schemeClr val="bg1"/>
                </a:solidFill>
                <a:latin typeface="Arial" panose="020B0604020202020204" pitchFamily="34" charset="0"/>
                <a:ea typeface="Calibri" panose="020F0502020204030204" pitchFamily="34" charset="0"/>
              </a:rPr>
              <a:t>		           und </a:t>
            </a:r>
          </a:p>
          <a:p>
            <a:pPr defTabSz="1219170" eaLnBrk="0" fontAlgn="base" hangingPunct="0">
              <a:spcBef>
                <a:spcPct val="0"/>
              </a:spcBef>
              <a:spcAft>
                <a:spcPct val="0"/>
              </a:spcAft>
            </a:pPr>
            <a:endParaRPr lang="de-DE" altLang="de-DE" sz="1867" b="1" dirty="0">
              <a:solidFill>
                <a:schemeClr val="bg1"/>
              </a:solidFill>
              <a:latin typeface="Arial" panose="020B0604020202020204" pitchFamily="34" charset="0"/>
              <a:ea typeface="Calibri" panose="020F0502020204030204" pitchFamily="34" charset="0"/>
            </a:endParaRPr>
          </a:p>
        </p:txBody>
      </p:sp>
      <p:pic>
        <p:nvPicPr>
          <p:cNvPr id="14" name="Grafik 13">
            <a:extLst>
              <a:ext uri="{FF2B5EF4-FFF2-40B4-BE49-F238E27FC236}">
                <a16:creationId xmlns:a16="http://schemas.microsoft.com/office/drawing/2014/main" xmlns="" id="{91C91D2A-7C9B-4B6A-B5A6-AC2416EF518A}"/>
              </a:ext>
            </a:extLst>
          </p:cNvPr>
          <p:cNvPicPr>
            <a:picLocks noChangeAspect="1"/>
          </p:cNvPicPr>
          <p:nvPr/>
        </p:nvPicPr>
        <p:blipFill>
          <a:blip r:embed="rId7"/>
          <a:stretch>
            <a:fillRect/>
          </a:stretch>
        </p:blipFill>
        <p:spPr>
          <a:xfrm>
            <a:off x="735772" y="5676056"/>
            <a:ext cx="2844800" cy="658368"/>
          </a:xfrm>
          <a:prstGeom prst="rect">
            <a:avLst/>
          </a:prstGeom>
        </p:spPr>
      </p:pic>
      <p:pic>
        <p:nvPicPr>
          <p:cNvPr id="18" name="Grafik 17">
            <a:extLst>
              <a:ext uri="{FF2B5EF4-FFF2-40B4-BE49-F238E27FC236}">
                <a16:creationId xmlns:a16="http://schemas.microsoft.com/office/drawing/2014/main" xmlns="" id="{0117EABD-C543-4451-945A-22FD6C32A94A}"/>
              </a:ext>
            </a:extLst>
          </p:cNvPr>
          <p:cNvPicPr>
            <a:picLocks noChangeAspect="1"/>
          </p:cNvPicPr>
          <p:nvPr/>
        </p:nvPicPr>
        <p:blipFill>
          <a:blip r:embed="rId8"/>
          <a:stretch>
            <a:fillRect/>
          </a:stretch>
        </p:blipFill>
        <p:spPr>
          <a:xfrm>
            <a:off x="4697483" y="5764477"/>
            <a:ext cx="3136669" cy="548640"/>
          </a:xfrm>
          <a:prstGeom prst="rect">
            <a:avLst/>
          </a:prstGeom>
        </p:spPr>
      </p:pic>
      <p:sp>
        <p:nvSpPr>
          <p:cNvPr id="15" name="Rectangle 6">
            <a:extLst>
              <a:ext uri="{FF2B5EF4-FFF2-40B4-BE49-F238E27FC236}">
                <a16:creationId xmlns:a16="http://schemas.microsoft.com/office/drawing/2014/main" xmlns="" id="{76D04D57-9300-462B-A896-E063224071D7}"/>
              </a:ext>
            </a:extLst>
          </p:cNvPr>
          <p:cNvSpPr>
            <a:spLocks noChangeArrowheads="1"/>
          </p:cNvSpPr>
          <p:nvPr/>
        </p:nvSpPr>
        <p:spPr bwMode="auto">
          <a:xfrm>
            <a:off x="651839" y="1729466"/>
            <a:ext cx="6077667" cy="156966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sz="2400" b="1" dirty="0">
                <a:solidFill>
                  <a:prstClr val="black"/>
                </a:solidFill>
                <a:latin typeface="Arial" panose="020B0604020202020204" pitchFamily="34" charset="0"/>
                <a:ea typeface="Calibri" panose="020F0502020204030204" pitchFamily="34" charset="0"/>
              </a:rPr>
              <a:t>Kontakt: </a:t>
            </a:r>
          </a:p>
          <a:p>
            <a:pPr eaLnBrk="0" fontAlgn="base" hangingPunct="0">
              <a:spcBef>
                <a:spcPct val="0"/>
              </a:spcBef>
              <a:spcAft>
                <a:spcPct val="0"/>
              </a:spcAft>
            </a:pPr>
            <a:r>
              <a:rPr lang="de-DE" altLang="de-DE" sz="2400" dirty="0">
                <a:solidFill>
                  <a:prstClr val="black"/>
                </a:solidFill>
                <a:latin typeface="Arial" panose="020B0604020202020204" pitchFamily="34" charset="0"/>
                <a:ea typeface="Calibri" panose="020F0502020204030204" pitchFamily="34" charset="0"/>
              </a:rPr>
              <a:t>Dr. Rieke Schnakenberg, MPH</a:t>
            </a:r>
            <a:endParaRPr lang="de-DE" altLang="de-DE" sz="1100" dirty="0">
              <a:solidFill>
                <a:prstClr val="black"/>
              </a:solidFill>
              <a:latin typeface="Arial" panose="020B0604020202020204" pitchFamily="34" charset="0"/>
            </a:endParaRPr>
          </a:p>
          <a:p>
            <a:pPr eaLnBrk="0" fontAlgn="base" hangingPunct="0">
              <a:spcBef>
                <a:spcPct val="0"/>
              </a:spcBef>
              <a:spcAft>
                <a:spcPct val="0"/>
              </a:spcAft>
            </a:pPr>
            <a:r>
              <a:rPr lang="de-DE" altLang="de-DE" sz="2400" dirty="0">
                <a:solidFill>
                  <a:prstClr val="black"/>
                </a:solidFill>
                <a:latin typeface="Arial" panose="020B0604020202020204" pitchFamily="34" charset="0"/>
                <a:ea typeface="Calibri" panose="020F0502020204030204" pitchFamily="34" charset="0"/>
              </a:rPr>
              <a:t>Tel.: 05141/2198557</a:t>
            </a:r>
          </a:p>
          <a:p>
            <a:pPr eaLnBrk="0" fontAlgn="base" hangingPunct="0">
              <a:spcBef>
                <a:spcPct val="0"/>
              </a:spcBef>
              <a:spcAft>
                <a:spcPct val="0"/>
              </a:spcAft>
            </a:pPr>
            <a:r>
              <a:rPr lang="de-DE" altLang="de-DE" sz="2400" dirty="0">
                <a:solidFill>
                  <a:prstClr val="black"/>
                </a:solidFill>
                <a:latin typeface="Arial" panose="020B0604020202020204" pitchFamily="34" charset="0"/>
              </a:rPr>
              <a:t>Email: schnakenberg@hospiz-nds.de</a:t>
            </a:r>
            <a:endParaRPr lang="de-DE" altLang="de-DE" sz="1100" dirty="0">
              <a:solidFill>
                <a:prstClr val="black"/>
              </a:solidFill>
              <a:latin typeface="Arial" panose="020B0604020202020204" pitchFamily="34" charset="0"/>
            </a:endParaRPr>
          </a:p>
        </p:txBody>
      </p:sp>
    </p:spTree>
    <p:extLst>
      <p:ext uri="{BB962C8B-B14F-4D97-AF65-F5344CB8AC3E}">
        <p14:creationId xmlns:p14="http://schemas.microsoft.com/office/powerpoint/2010/main" val="2387526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417987"/>
            <a:ext cx="11412943" cy="1594615"/>
          </a:xfrm>
        </p:spPr>
        <p:txBody>
          <a:bodyPr/>
          <a:lstStyle/>
          <a:p>
            <a:pPr algn="ctr"/>
            <a:r>
              <a:rPr lang="de-DE" sz="5400" dirty="0" smtClean="0"/>
              <a:t>Wer von Ihnen hat schon von </a:t>
            </a:r>
            <a:br>
              <a:rPr lang="de-DE" sz="5400" dirty="0" smtClean="0"/>
            </a:br>
            <a:r>
              <a:rPr lang="de-DE" sz="5400" dirty="0" smtClean="0"/>
              <a:t>GVP oder ACP oder BVP gehört?</a:t>
            </a:r>
            <a:br>
              <a:rPr lang="de-DE" sz="5400" dirty="0" smtClean="0"/>
            </a:br>
            <a:r>
              <a:rPr lang="de-DE" sz="5400" dirty="0" smtClean="0"/>
              <a:t/>
            </a:r>
            <a:br>
              <a:rPr lang="de-DE" sz="5400" dirty="0" smtClean="0"/>
            </a:br>
            <a:endParaRPr lang="de-DE" sz="5400" dirty="0"/>
          </a:p>
        </p:txBody>
      </p:sp>
    </p:spTree>
    <p:extLst>
      <p:ext uri="{BB962C8B-B14F-4D97-AF65-F5344CB8AC3E}">
        <p14:creationId xmlns:p14="http://schemas.microsoft.com/office/powerpoint/2010/main" val="1484372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Ausbildungsanbieter*innen</a:t>
            </a:r>
          </a:p>
        </p:txBody>
      </p:sp>
      <p:sp>
        <p:nvSpPr>
          <p:cNvPr id="3" name="Inhaltsplatzhalter 2"/>
          <p:cNvSpPr>
            <a:spLocks noGrp="1"/>
          </p:cNvSpPr>
          <p:nvPr>
            <p:ph idx="1"/>
          </p:nvPr>
        </p:nvSpPr>
        <p:spPr>
          <a:xfrm>
            <a:off x="838200" y="1825625"/>
            <a:ext cx="11090564" cy="4658302"/>
          </a:xfrm>
        </p:spPr>
        <p:txBody>
          <a:bodyPr/>
          <a:lstStyle/>
          <a:p>
            <a:pPr marL="285750" lvl="0" indent="-285750" defTabSz="457200">
              <a:lnSpc>
                <a:spcPct val="100000"/>
              </a:lnSpc>
              <a:spcBef>
                <a:spcPct val="20000"/>
              </a:spcBef>
              <a:buClr>
                <a:srgbClr val="FFCC00"/>
              </a:buClr>
              <a:buSzPct val="120000"/>
            </a:pPr>
            <a:r>
              <a:rPr lang="de-DE" sz="3200" dirty="0">
                <a:solidFill>
                  <a:prstClr val="black"/>
                </a:solidFill>
                <a:latin typeface="Arial"/>
              </a:rPr>
              <a:t>Mildred-Scheel-Akademie, </a:t>
            </a:r>
            <a:r>
              <a:rPr lang="de-DE" sz="1800" dirty="0">
                <a:solidFill>
                  <a:srgbClr val="0070C0"/>
                </a:solidFill>
                <a:latin typeface="Arial"/>
              </a:rPr>
              <a:t>UK Göttingen, </a:t>
            </a:r>
            <a:r>
              <a:rPr lang="de-DE" sz="1800" dirty="0" smtClean="0">
                <a:solidFill>
                  <a:srgbClr val="0070C0"/>
                </a:solidFill>
                <a:latin typeface="Arial"/>
              </a:rPr>
              <a:t>Bremen, Oldenburg</a:t>
            </a:r>
            <a:endParaRPr lang="de-DE" sz="1800" dirty="0">
              <a:solidFill>
                <a:srgbClr val="0070C0"/>
              </a:solidFill>
              <a:latin typeface="Arial"/>
            </a:endParaRPr>
          </a:p>
          <a:p>
            <a:pPr marL="285750" lvl="0" indent="-285750" defTabSz="457200">
              <a:lnSpc>
                <a:spcPct val="100000"/>
              </a:lnSpc>
              <a:spcBef>
                <a:spcPct val="20000"/>
              </a:spcBef>
              <a:buClr>
                <a:srgbClr val="FFCC00"/>
              </a:buClr>
              <a:buSzPct val="120000"/>
            </a:pPr>
            <a:r>
              <a:rPr lang="de-DE" sz="3200" dirty="0">
                <a:solidFill>
                  <a:prstClr val="black"/>
                </a:solidFill>
                <a:latin typeface="Arial"/>
              </a:rPr>
              <a:t>Akademie für Pflegeberufe &amp; Management (</a:t>
            </a:r>
            <a:r>
              <a:rPr lang="de-DE" sz="3200" dirty="0" err="1">
                <a:solidFill>
                  <a:prstClr val="black"/>
                </a:solidFill>
                <a:latin typeface="Arial"/>
              </a:rPr>
              <a:t>apm</a:t>
            </a:r>
            <a:r>
              <a:rPr lang="de-DE" sz="3200" dirty="0">
                <a:solidFill>
                  <a:prstClr val="black"/>
                </a:solidFill>
                <a:latin typeface="Arial"/>
              </a:rPr>
              <a:t>) </a:t>
            </a:r>
            <a:r>
              <a:rPr lang="de-DE" sz="1800" dirty="0">
                <a:solidFill>
                  <a:srgbClr val="0070C0"/>
                </a:solidFill>
                <a:latin typeface="Arial"/>
              </a:rPr>
              <a:t>(Braunschweig)</a:t>
            </a:r>
          </a:p>
          <a:p>
            <a:pPr marL="285750" lvl="0" indent="-285750" defTabSz="457200">
              <a:lnSpc>
                <a:spcPct val="100000"/>
              </a:lnSpc>
              <a:spcBef>
                <a:spcPct val="20000"/>
              </a:spcBef>
              <a:buClr>
                <a:srgbClr val="FFCC00"/>
              </a:buClr>
              <a:buSzPct val="120000"/>
            </a:pPr>
            <a:r>
              <a:rPr lang="de-DE" sz="3200" dirty="0" smtClean="0">
                <a:solidFill>
                  <a:prstClr val="black"/>
                </a:solidFill>
                <a:latin typeface="Arial"/>
              </a:rPr>
              <a:t>Bundesakademie </a:t>
            </a:r>
            <a:r>
              <a:rPr lang="de-DE" sz="3200" dirty="0">
                <a:solidFill>
                  <a:prstClr val="black"/>
                </a:solidFill>
                <a:latin typeface="Arial"/>
              </a:rPr>
              <a:t>für Kirche und Diakonie </a:t>
            </a:r>
            <a:r>
              <a:rPr lang="de-DE" sz="1800" dirty="0">
                <a:solidFill>
                  <a:srgbClr val="0070C0"/>
                </a:solidFill>
                <a:latin typeface="Arial"/>
              </a:rPr>
              <a:t>(Berlin)</a:t>
            </a:r>
          </a:p>
          <a:p>
            <a:pPr marL="285750" lvl="0" indent="-285750" defTabSz="457200">
              <a:lnSpc>
                <a:spcPct val="100000"/>
              </a:lnSpc>
              <a:spcBef>
                <a:spcPct val="20000"/>
              </a:spcBef>
              <a:buClr>
                <a:srgbClr val="FFCC00"/>
              </a:buClr>
              <a:buSzPct val="120000"/>
            </a:pPr>
            <a:r>
              <a:rPr lang="de-DE" sz="3200" dirty="0">
                <a:solidFill>
                  <a:prstClr val="black"/>
                </a:solidFill>
                <a:latin typeface="Arial"/>
              </a:rPr>
              <a:t>Caritas </a:t>
            </a:r>
            <a:r>
              <a:rPr lang="de-DE" sz="1800" dirty="0">
                <a:solidFill>
                  <a:srgbClr val="0070C0"/>
                </a:solidFill>
                <a:latin typeface="Arial"/>
              </a:rPr>
              <a:t>(Münster und Ahaus)</a:t>
            </a:r>
          </a:p>
          <a:p>
            <a:pPr marL="285750" lvl="0" indent="-285750" defTabSz="457200">
              <a:lnSpc>
                <a:spcPct val="100000"/>
              </a:lnSpc>
              <a:spcBef>
                <a:spcPct val="20000"/>
              </a:spcBef>
              <a:buClr>
                <a:srgbClr val="FFCC00"/>
              </a:buClr>
              <a:buSzPct val="120000"/>
            </a:pPr>
            <a:r>
              <a:rPr lang="de-DE" sz="3200" dirty="0">
                <a:solidFill>
                  <a:prstClr val="black"/>
                </a:solidFill>
                <a:latin typeface="Arial"/>
              </a:rPr>
              <a:t>Charon </a:t>
            </a:r>
            <a:r>
              <a:rPr lang="de-DE" sz="1800" dirty="0">
                <a:solidFill>
                  <a:srgbClr val="0070C0"/>
                </a:solidFill>
                <a:latin typeface="Arial"/>
              </a:rPr>
              <a:t>(HH</a:t>
            </a:r>
            <a:r>
              <a:rPr lang="de-DE" sz="1800" dirty="0" smtClean="0">
                <a:solidFill>
                  <a:srgbClr val="0070C0"/>
                </a:solidFill>
                <a:latin typeface="Arial"/>
              </a:rPr>
              <a:t>)</a:t>
            </a:r>
            <a:r>
              <a:rPr lang="de-DE" sz="1800" dirty="0" smtClean="0">
                <a:solidFill>
                  <a:prstClr val="black"/>
                </a:solidFill>
                <a:latin typeface="Arial"/>
              </a:rPr>
              <a:t>…</a:t>
            </a:r>
          </a:p>
          <a:p>
            <a:pPr marL="285750" lvl="0" indent="-285750" defTabSz="457200">
              <a:lnSpc>
                <a:spcPct val="100000"/>
              </a:lnSpc>
              <a:spcBef>
                <a:spcPct val="20000"/>
              </a:spcBef>
              <a:buClr>
                <a:srgbClr val="FFCC00"/>
              </a:buClr>
              <a:buSzPct val="120000"/>
            </a:pPr>
            <a:endParaRPr lang="de-DE" sz="2000" dirty="0">
              <a:solidFill>
                <a:prstClr val="black"/>
              </a:solidFill>
              <a:latin typeface="Arial"/>
            </a:endParaRPr>
          </a:p>
          <a:p>
            <a:pPr marL="0" lvl="0" indent="0" defTabSz="457200">
              <a:lnSpc>
                <a:spcPct val="100000"/>
              </a:lnSpc>
              <a:spcBef>
                <a:spcPct val="20000"/>
              </a:spcBef>
              <a:buClr>
                <a:srgbClr val="FFCC00"/>
              </a:buClr>
              <a:buSzPct val="120000"/>
              <a:buNone/>
            </a:pPr>
            <a:r>
              <a:rPr lang="de-DE" sz="2800" b="1" dirty="0" smtClean="0">
                <a:solidFill>
                  <a:srgbClr val="0070C0"/>
                </a:solidFill>
                <a:latin typeface="Arial"/>
                <a:sym typeface="Wingdings" panose="05000000000000000000" pitchFamily="2" charset="2"/>
              </a:rPr>
              <a:t> </a:t>
            </a:r>
            <a:r>
              <a:rPr lang="de-DE" sz="2800" b="1" dirty="0" smtClean="0">
                <a:solidFill>
                  <a:srgbClr val="0070C0"/>
                </a:solidFill>
                <a:latin typeface="Arial"/>
              </a:rPr>
              <a:t>auch </a:t>
            </a:r>
            <a:r>
              <a:rPr lang="de-DE" sz="2800" b="1" dirty="0">
                <a:solidFill>
                  <a:srgbClr val="0070C0"/>
                </a:solidFill>
                <a:latin typeface="Arial"/>
              </a:rPr>
              <a:t>Online-Angebote!</a:t>
            </a:r>
          </a:p>
        </p:txBody>
      </p:sp>
      <p:pic>
        <p:nvPicPr>
          <p:cNvPr id="6" name="Grafik 5">
            <a:extLst>
              <a:ext uri="{FF2B5EF4-FFF2-40B4-BE49-F238E27FC236}">
                <a16:creationId xmlns:a16="http://schemas.microsoft.com/office/drawing/2014/main" xmlns="" id="{203EB080-A644-4C35-B12A-7A03087ADABA}"/>
              </a:ext>
            </a:extLst>
          </p:cNvPr>
          <p:cNvPicPr>
            <a:picLocks noChangeAspect="1"/>
          </p:cNvPicPr>
          <p:nvPr/>
        </p:nvPicPr>
        <p:blipFill rotWithShape="1">
          <a:blip r:embed="rId3"/>
          <a:srcRect l="17727" t="8567" r="17841" b="1642"/>
          <a:stretch/>
        </p:blipFill>
        <p:spPr>
          <a:xfrm>
            <a:off x="9545879" y="4821381"/>
            <a:ext cx="2514503" cy="1898073"/>
          </a:xfrm>
          <a:prstGeom prst="rect">
            <a:avLst/>
          </a:prstGeom>
        </p:spPr>
      </p:pic>
    </p:spTree>
    <p:extLst>
      <p:ext uri="{BB962C8B-B14F-4D97-AF65-F5344CB8AC3E}">
        <p14:creationId xmlns:p14="http://schemas.microsoft.com/office/powerpoint/2010/main" val="57585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Rolle der </a:t>
            </a:r>
            <a:r>
              <a:rPr lang="de-DE" dirty="0"/>
              <a:t>H</a:t>
            </a:r>
            <a:r>
              <a:rPr lang="de-DE" dirty="0" smtClean="0"/>
              <a:t>ausärzte bei GVP</a:t>
            </a:r>
            <a:endParaRPr lang="de-DE" dirty="0"/>
          </a:p>
        </p:txBody>
      </p:sp>
      <p:sp>
        <p:nvSpPr>
          <p:cNvPr id="3" name="Inhaltsplatzhalter 2"/>
          <p:cNvSpPr>
            <a:spLocks noGrp="1"/>
          </p:cNvSpPr>
          <p:nvPr>
            <p:ph idx="1"/>
          </p:nvPr>
        </p:nvSpPr>
        <p:spPr>
          <a:xfrm>
            <a:off x="838200" y="1700934"/>
            <a:ext cx="11104418" cy="4351338"/>
          </a:xfrm>
        </p:spPr>
        <p:txBody>
          <a:bodyPr/>
          <a:lstStyle/>
          <a:p>
            <a:pPr marL="0" indent="0" eaLnBrk="0" fontAlgn="base" hangingPunct="0">
              <a:buNone/>
            </a:pPr>
            <a:r>
              <a:rPr lang="de-DE" sz="3200" b="1" dirty="0">
                <a:latin typeface="Arial" panose="020B0604020202020204" pitchFamily="34" charset="0"/>
                <a:cs typeface="Arial" panose="020B0604020202020204" pitchFamily="34" charset="0"/>
              </a:rPr>
              <a:t>Zusatzpauschale </a:t>
            </a:r>
            <a:r>
              <a:rPr lang="de-DE" sz="3200" b="1" dirty="0" smtClean="0">
                <a:latin typeface="Arial" panose="020B0604020202020204" pitchFamily="34" charset="0"/>
                <a:cs typeface="Arial" panose="020B0604020202020204" pitchFamily="34" charset="0"/>
              </a:rPr>
              <a:t>„</a:t>
            </a:r>
            <a:r>
              <a:rPr lang="de-DE" sz="3200" b="1" dirty="0" smtClean="0">
                <a:solidFill>
                  <a:schemeClr val="accent5">
                    <a:lumMod val="50000"/>
                  </a:schemeClr>
                </a:solidFill>
                <a:latin typeface="Arial" panose="020B0604020202020204" pitchFamily="34" charset="0"/>
                <a:cs typeface="Arial" panose="020B0604020202020204" pitchFamily="34" charset="0"/>
              </a:rPr>
              <a:t>37400</a:t>
            </a:r>
            <a:r>
              <a:rPr lang="de-DE" sz="3200" b="1" dirty="0" smtClean="0">
                <a:latin typeface="Arial" panose="020B0604020202020204" pitchFamily="34" charset="0"/>
                <a:cs typeface="Arial" panose="020B0604020202020204" pitchFamily="34" charset="0"/>
              </a:rPr>
              <a:t>“ für Ärzte</a:t>
            </a:r>
            <a:endParaRPr lang="de-DE" sz="3200" dirty="0">
              <a:latin typeface="Arial" panose="020B0604020202020204" pitchFamily="34" charset="0"/>
              <a:cs typeface="Arial" panose="020B0604020202020204" pitchFamily="34" charset="0"/>
            </a:endParaRPr>
          </a:p>
          <a:p>
            <a:pPr lvl="0" eaLnBrk="0" fontAlgn="base" hangingPunct="0"/>
            <a:r>
              <a:rPr lang="de-DE" sz="3200" dirty="0" smtClean="0">
                <a:latin typeface="Arial" panose="020B0604020202020204" pitchFamily="34" charset="0"/>
                <a:cs typeface="Arial" panose="020B0604020202020204" pitchFamily="34" charset="0"/>
              </a:rPr>
              <a:t>„</a:t>
            </a:r>
            <a:r>
              <a:rPr lang="de-DE" sz="3200" dirty="0">
                <a:latin typeface="Arial" panose="020B0604020202020204" pitchFamily="34" charset="0"/>
                <a:cs typeface="Arial" panose="020B0604020202020204" pitchFamily="34" charset="0"/>
              </a:rPr>
              <a:t>für die Beteiligung an der Beratung eines Patienten in Zusammenarbeit mit einem Berater </a:t>
            </a:r>
            <a:r>
              <a:rPr lang="de-DE" sz="3200" dirty="0" smtClean="0">
                <a:latin typeface="Arial" panose="020B0604020202020204" pitchFamily="34" charset="0"/>
                <a:cs typeface="Arial" panose="020B0604020202020204" pitchFamily="34" charset="0"/>
              </a:rPr>
              <a:t>“ </a:t>
            </a:r>
          </a:p>
          <a:p>
            <a:pPr marL="0" lvl="0" indent="0" eaLnBrk="0" fontAlgn="base" hangingPunct="0">
              <a:buNone/>
            </a:pPr>
            <a:r>
              <a:rPr lang="de-DE" sz="3200" dirty="0">
                <a:latin typeface="Arial" panose="020B0604020202020204" pitchFamily="34" charset="0"/>
                <a:cs typeface="Arial" panose="020B0604020202020204" pitchFamily="34" charset="0"/>
                <a:sym typeface="Wingdings" panose="05000000000000000000" pitchFamily="2" charset="2"/>
              </a:rPr>
              <a:t>	</a:t>
            </a:r>
            <a:r>
              <a:rPr lang="de-DE" sz="3200" dirty="0" smtClean="0">
                <a:latin typeface="Arial" panose="020B0604020202020204" pitchFamily="34" charset="0"/>
                <a:cs typeface="Arial" panose="020B0604020202020204" pitchFamily="34" charset="0"/>
                <a:sym typeface="Wingdings" panose="05000000000000000000" pitchFamily="2" charset="2"/>
              </a:rPr>
              <a:t> </a:t>
            </a:r>
            <a:r>
              <a:rPr lang="de-DE" sz="3200" dirty="0" smtClean="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individuelle Fallbesprechung, Aufzeigen von 		     Behandlungsmöglichkeiten</a:t>
            </a:r>
            <a:endParaRPr lang="de-DE" sz="3200" dirty="0" smtClean="0">
              <a:solidFill>
                <a:schemeClr val="accent5">
                  <a:lumMod val="50000"/>
                </a:schemeClr>
              </a:solidFill>
              <a:latin typeface="Arial" panose="020B0604020202020204" pitchFamily="34" charset="0"/>
              <a:cs typeface="Arial" panose="020B0604020202020204" pitchFamily="34" charset="0"/>
            </a:endParaRPr>
          </a:p>
          <a:p>
            <a:pPr lvl="0" eaLnBrk="0" fontAlgn="base" hangingPunct="0"/>
            <a:r>
              <a:rPr lang="de-DE" sz="3200" dirty="0" smtClean="0">
                <a:latin typeface="Arial" panose="020B0604020202020204" pitchFamily="34" charset="0"/>
                <a:cs typeface="Arial" panose="020B0604020202020204" pitchFamily="34" charset="0"/>
              </a:rPr>
              <a:t>Seit </a:t>
            </a:r>
            <a:r>
              <a:rPr lang="de-DE" sz="3200" dirty="0">
                <a:latin typeface="Arial" panose="020B0604020202020204" pitchFamily="34" charset="0"/>
                <a:cs typeface="Arial" panose="020B0604020202020204" pitchFamily="34" charset="0"/>
              </a:rPr>
              <a:t>01.01.2019 </a:t>
            </a:r>
            <a:r>
              <a:rPr lang="de-DE" sz="3200" dirty="0" smtClean="0">
                <a:latin typeface="Arial" panose="020B0604020202020204" pitchFamily="34" charset="0"/>
                <a:cs typeface="Arial" panose="020B0604020202020204" pitchFamily="34" charset="0"/>
              </a:rPr>
              <a:t>für die Unterstützung des </a:t>
            </a:r>
            <a:r>
              <a:rPr lang="pl-PL" sz="3200" dirty="0" smtClean="0">
                <a:latin typeface="Arial" panose="020B0604020202020204" pitchFamily="34" charset="0"/>
                <a:cs typeface="Arial" panose="020B0604020202020204" pitchFamily="34" charset="0"/>
              </a:rPr>
              <a:t>§</a:t>
            </a:r>
            <a:r>
              <a:rPr lang="pl-PL" sz="3200" dirty="0">
                <a:latin typeface="Arial" panose="020B0604020202020204" pitchFamily="34" charset="0"/>
                <a:cs typeface="Arial" panose="020B0604020202020204" pitchFamily="34" charset="0"/>
              </a:rPr>
              <a:t> 132g SGB V </a:t>
            </a:r>
            <a:endParaRPr lang="de-DE" sz="3200" dirty="0" smtClean="0">
              <a:latin typeface="Arial" panose="020B0604020202020204" pitchFamily="34" charset="0"/>
              <a:cs typeface="Arial" panose="020B0604020202020204" pitchFamily="34" charset="0"/>
            </a:endParaRPr>
          </a:p>
          <a:p>
            <a:pPr lvl="0" eaLnBrk="0" fontAlgn="base" hangingPunct="0"/>
            <a:r>
              <a:rPr lang="de-DE" sz="3200" dirty="0" smtClean="0">
                <a:latin typeface="Arial" panose="020B0604020202020204" pitchFamily="34" charset="0"/>
                <a:cs typeface="Arial" panose="020B0604020202020204" pitchFamily="34" charset="0"/>
              </a:rPr>
              <a:t>mit </a:t>
            </a:r>
            <a:r>
              <a:rPr lang="de-DE" sz="3200" dirty="0">
                <a:latin typeface="Arial" panose="020B0604020202020204" pitchFamily="34" charset="0"/>
                <a:cs typeface="Arial" panose="020B0604020202020204" pitchFamily="34" charset="0"/>
              </a:rPr>
              <a:t>100 Punkten bewertet (10,82 Euro) und kann einmal im Behandlungsfall angesetzt </a:t>
            </a:r>
            <a:r>
              <a:rPr lang="de-DE" sz="3200" dirty="0" smtClean="0">
                <a:latin typeface="Arial" panose="020B0604020202020204" pitchFamily="34" charset="0"/>
                <a:cs typeface="Arial" panose="020B0604020202020204" pitchFamily="34" charset="0"/>
              </a:rPr>
              <a:t>werden</a:t>
            </a:r>
            <a:endParaRPr lang="de-DE" sz="3200" dirty="0">
              <a:latin typeface="Arial" panose="020B0604020202020204" pitchFamily="34" charset="0"/>
              <a:cs typeface="Arial" panose="020B0604020202020204" pitchFamily="34" charset="0"/>
            </a:endParaRPr>
          </a:p>
        </p:txBody>
      </p:sp>
      <p:sp>
        <p:nvSpPr>
          <p:cNvPr id="4" name="Textfeld 3"/>
          <p:cNvSpPr txBox="1"/>
          <p:nvPr/>
        </p:nvSpPr>
        <p:spPr>
          <a:xfrm>
            <a:off x="1319204" y="6163339"/>
            <a:ext cx="9875269" cy="692497"/>
          </a:xfrm>
          <a:prstGeom prst="rect">
            <a:avLst/>
          </a:prstGeom>
          <a:noFill/>
        </p:spPr>
        <p:txBody>
          <a:bodyPr wrap="square" rtlCol="0">
            <a:spAutoFit/>
          </a:bodyPr>
          <a:lstStyle/>
          <a:p>
            <a:pPr algn="ctr"/>
            <a:r>
              <a:rPr lang="de-DE" dirty="0">
                <a:solidFill>
                  <a:schemeClr val="accent5">
                    <a:lumMod val="50000"/>
                  </a:schemeClr>
                </a:solidFill>
              </a:rPr>
              <a:t>Quelle: </a:t>
            </a:r>
            <a:endParaRPr lang="de-DE" dirty="0" smtClean="0">
              <a:solidFill>
                <a:schemeClr val="accent5">
                  <a:lumMod val="50000"/>
                </a:schemeClr>
              </a:solidFill>
            </a:endParaRPr>
          </a:p>
          <a:p>
            <a:pPr algn="ctr"/>
            <a:r>
              <a:rPr lang="de-DE" sz="1050" dirty="0" err="1" smtClean="0">
                <a:solidFill>
                  <a:schemeClr val="accent5">
                    <a:lumMod val="50000"/>
                  </a:schemeClr>
                </a:solidFill>
              </a:rPr>
              <a:t>ÄrzteZeitung</a:t>
            </a:r>
            <a:r>
              <a:rPr lang="de-DE" sz="1050" dirty="0">
                <a:solidFill>
                  <a:schemeClr val="accent5">
                    <a:lumMod val="50000"/>
                  </a:schemeClr>
                </a:solidFill>
              </a:rPr>
              <a:t>, Beratung der letzten Lebensphase wird vergütet, https://</a:t>
            </a:r>
            <a:r>
              <a:rPr lang="de-DE" sz="1050" dirty="0" smtClean="0">
                <a:solidFill>
                  <a:schemeClr val="accent5">
                    <a:lumMod val="50000"/>
                  </a:schemeClr>
                </a:solidFill>
              </a:rPr>
              <a:t>www.aerztezeitung.de/Wirtschaft/Beratung-der-letzten-Lebensphase-wird-verguetet-252128.html,11.01.2019</a:t>
            </a:r>
            <a:endParaRPr lang="de-DE" sz="1050" dirty="0">
              <a:solidFill>
                <a:schemeClr val="accent5">
                  <a:lumMod val="50000"/>
                </a:schemeClr>
              </a:solidFill>
            </a:endParaRPr>
          </a:p>
        </p:txBody>
      </p:sp>
    </p:spTree>
    <p:extLst>
      <p:ext uri="{BB962C8B-B14F-4D97-AF65-F5344CB8AC3E}">
        <p14:creationId xmlns:p14="http://schemas.microsoft.com/office/powerpoint/2010/main" val="4257114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83326" y="2269762"/>
            <a:ext cx="10515600" cy="4351338"/>
          </a:xfrm>
        </p:spPr>
        <p:txBody>
          <a:bodyPr/>
          <a:lstStyle/>
          <a:p>
            <a:pPr marL="742950" indent="-742950">
              <a:buFont typeface="+mj-lt"/>
              <a:buAutoNum type="arabicPeriod"/>
            </a:pPr>
            <a:r>
              <a:rPr lang="de-DE" sz="4800" dirty="0" smtClean="0">
                <a:latin typeface="Arial" panose="020B0604020202020204" pitchFamily="34" charset="0"/>
                <a:cs typeface="Arial" panose="020B0604020202020204" pitchFamily="34" charset="0"/>
              </a:rPr>
              <a:t>Hintergrund zu GVP </a:t>
            </a:r>
          </a:p>
          <a:p>
            <a:pPr marL="742950" indent="-742950">
              <a:buFont typeface="+mj-lt"/>
              <a:buAutoNum type="arabicPeriod"/>
            </a:pPr>
            <a:r>
              <a:rPr lang="de-DE" sz="4800" dirty="0" smtClean="0">
                <a:latin typeface="Arial" panose="020B0604020202020204" pitchFamily="34" charset="0"/>
                <a:cs typeface="Arial" panose="020B0604020202020204" pitchFamily="34" charset="0"/>
              </a:rPr>
              <a:t>Das GVP-Projekt in Niedersachsen</a:t>
            </a:r>
          </a:p>
          <a:p>
            <a:pPr marL="742950" indent="-742950">
              <a:buFont typeface="+mj-lt"/>
              <a:buAutoNum type="arabicPeriod"/>
            </a:pPr>
            <a:r>
              <a:rPr lang="de-DE" sz="4800" dirty="0" smtClean="0">
                <a:latin typeface="Arial" panose="020B0604020202020204" pitchFamily="34" charset="0"/>
                <a:cs typeface="Arial" panose="020B0604020202020204" pitchFamily="34" charset="0"/>
              </a:rPr>
              <a:t>Bericht aus/über der </a:t>
            </a:r>
            <a:r>
              <a:rPr lang="de-DE" sz="4800" dirty="0">
                <a:latin typeface="Arial" panose="020B0604020202020204" pitchFamily="34" charset="0"/>
                <a:cs typeface="Arial" panose="020B0604020202020204" pitchFamily="34" charset="0"/>
              </a:rPr>
              <a:t>P</a:t>
            </a:r>
            <a:r>
              <a:rPr lang="de-DE" sz="4800" dirty="0" smtClean="0">
                <a:latin typeface="Arial" panose="020B0604020202020204" pitchFamily="34" charset="0"/>
                <a:cs typeface="Arial" panose="020B0604020202020204" pitchFamily="34" charset="0"/>
              </a:rPr>
              <a:t>raxis  </a:t>
            </a:r>
            <a:endParaRPr lang="de-DE" sz="4800" dirty="0">
              <a:latin typeface="Arial" panose="020B0604020202020204" pitchFamily="34" charset="0"/>
              <a:cs typeface="Arial" panose="020B0604020202020204" pitchFamily="34" charset="0"/>
            </a:endParaRPr>
          </a:p>
        </p:txBody>
      </p:sp>
      <p:sp>
        <p:nvSpPr>
          <p:cNvPr id="2" name="Textfeld 1"/>
          <p:cNvSpPr txBox="1"/>
          <p:nvPr/>
        </p:nvSpPr>
        <p:spPr>
          <a:xfrm>
            <a:off x="483326" y="300445"/>
            <a:ext cx="9392194" cy="1107996"/>
          </a:xfrm>
          <a:prstGeom prst="rect">
            <a:avLst/>
          </a:prstGeom>
          <a:solidFill>
            <a:schemeClr val="bg2">
              <a:alpha val="83000"/>
            </a:schemeClr>
          </a:solidFill>
        </p:spPr>
        <p:txBody>
          <a:bodyPr wrap="square" rtlCol="0">
            <a:spAutoFit/>
          </a:bodyPr>
          <a:lstStyle/>
          <a:p>
            <a:r>
              <a:rPr lang="de-DE" sz="6600" b="1" dirty="0" smtClean="0">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27793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2"/>
          </p:nvPr>
        </p:nvSpPr>
        <p:spPr>
          <a:xfrm>
            <a:off x="553160" y="2204222"/>
            <a:ext cx="11029241" cy="3866620"/>
          </a:xfrm>
          <a:solidFill>
            <a:schemeClr val="accent5">
              <a:lumMod val="20000"/>
              <a:lumOff val="80000"/>
            </a:schemeClr>
          </a:solidFill>
        </p:spPr>
        <p:txBody>
          <a:bodyPr/>
          <a:lstStyle/>
          <a:p>
            <a:pPr marL="0" indent="0" algn="ctr">
              <a:buNone/>
            </a:pPr>
            <a:endParaRPr lang="de-DE" sz="4400" b="1" dirty="0" smtClean="0">
              <a:latin typeface="Arial" panose="020B0604020202020204" pitchFamily="34" charset="0"/>
              <a:cs typeface="Arial" panose="020B0604020202020204" pitchFamily="34" charset="0"/>
            </a:endParaRPr>
          </a:p>
          <a:p>
            <a:pPr marL="0" indent="0" algn="ctr">
              <a:buNone/>
            </a:pPr>
            <a:r>
              <a:rPr lang="de-DE" sz="4400" b="1" dirty="0" smtClean="0">
                <a:latin typeface="Arial" panose="020B0604020202020204" pitchFamily="34" charset="0"/>
                <a:cs typeface="Arial" panose="020B0604020202020204" pitchFamily="34" charset="0"/>
              </a:rPr>
              <a:t>1. Hintergrund</a:t>
            </a:r>
          </a:p>
          <a:p>
            <a:pPr marL="0" indent="0" algn="ctr">
              <a:buNone/>
            </a:pPr>
            <a:r>
              <a:rPr lang="de-DE" sz="4400" dirty="0" smtClean="0">
                <a:latin typeface="Arial" panose="020B0604020202020204" pitchFamily="34" charset="0"/>
                <a:cs typeface="Arial" panose="020B0604020202020204" pitchFamily="34" charset="0"/>
              </a:rPr>
              <a:t>Was ist die Gesundheitliche Versorgungsplanung (GVP) und wo findet sie wie Anwendung?</a:t>
            </a:r>
            <a:endParaRPr lang="de-DE"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24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800" dirty="0"/>
              <a:t>Einführung in GVP</a:t>
            </a:r>
          </a:p>
        </p:txBody>
      </p:sp>
      <p:sp>
        <p:nvSpPr>
          <p:cNvPr id="6" name="Inhaltsplatzhalter 5"/>
          <p:cNvSpPr>
            <a:spLocks noGrp="1"/>
          </p:cNvSpPr>
          <p:nvPr>
            <p:ph idx="1"/>
          </p:nvPr>
        </p:nvSpPr>
        <p:spPr>
          <a:xfrm>
            <a:off x="91441" y="1825625"/>
            <a:ext cx="12100560" cy="2367552"/>
          </a:xfrm>
        </p:spPr>
        <p:txBody>
          <a:bodyPr/>
          <a:lstStyle/>
          <a:p>
            <a:pPr marL="0" indent="0" algn="ctr">
              <a:buNone/>
            </a:pPr>
            <a:r>
              <a:rPr lang="de-DE" sz="4000" dirty="0"/>
              <a:t>GVP ist ein individueller Gesprächsprozess durch eine </a:t>
            </a:r>
            <a:r>
              <a:rPr lang="de-DE" sz="4000" dirty="0" smtClean="0"/>
              <a:t>ausgebildete </a:t>
            </a:r>
            <a:r>
              <a:rPr lang="de-DE" sz="4000" dirty="0"/>
              <a:t>Person über Wünsche zur </a:t>
            </a:r>
            <a:r>
              <a:rPr lang="de-DE" sz="4000" dirty="0" smtClean="0"/>
              <a:t>medizinisch-pflegerischen </a:t>
            </a:r>
            <a:r>
              <a:rPr lang="de-DE" sz="4000" dirty="0"/>
              <a:t>Versorgung für den Fall der </a:t>
            </a:r>
            <a:r>
              <a:rPr lang="de-DE" sz="4000" dirty="0" smtClean="0"/>
              <a:t>Einwilligungs</a:t>
            </a:r>
            <a:r>
              <a:rPr lang="de-DE" sz="4000" u="sng" dirty="0" smtClean="0"/>
              <a:t>un</a:t>
            </a:r>
            <a:r>
              <a:rPr lang="de-DE" sz="4000" dirty="0" smtClean="0"/>
              <a:t>fähigkeit.</a:t>
            </a:r>
          </a:p>
          <a:p>
            <a:pPr marL="0" indent="0" algn="ctr">
              <a:buNone/>
            </a:pPr>
            <a:endParaRPr lang="de-DE" sz="4000" dirty="0"/>
          </a:p>
          <a:p>
            <a:pPr algn="ctr"/>
            <a:endParaRPr lang="de-DE" sz="4000" dirty="0"/>
          </a:p>
        </p:txBody>
      </p:sp>
      <p:sp>
        <p:nvSpPr>
          <p:cNvPr id="7" name="Inhaltsplatzhalter 4">
            <a:extLst>
              <a:ext uri="{FF2B5EF4-FFF2-40B4-BE49-F238E27FC236}">
                <a16:creationId xmlns="" xmlns:lc="http://schemas.openxmlformats.org/drawingml/2006/lockedCanvas" xmlns:a16="http://schemas.microsoft.com/office/drawing/2014/main" id="{AC4498D2-A9A4-4A6F-90F7-A45C83A3D15B}"/>
              </a:ext>
            </a:extLst>
          </p:cNvPr>
          <p:cNvSpPr>
            <a:spLocks noGrp="1"/>
          </p:cNvSpPr>
          <p:nvPr/>
        </p:nvSpPr>
        <p:spPr>
          <a:xfrm>
            <a:off x="433058" y="4441998"/>
            <a:ext cx="11417326" cy="1417849"/>
          </a:xfrm>
          <a:prstGeom prst="rect">
            <a:avLst/>
          </a:prstGeom>
        </p:spPr>
        <p:txBody>
          <a:bodyPr vert="horz" lIns="0" tIns="0" rIns="0" bIns="0" rtlCol="0" anchor="t" anchorCtr="0">
            <a:noAutofit/>
          </a:bodyPr>
          <a:lstStyle>
            <a:lvl1pPr marL="177800" indent="-177800" algn="l" defTabSz="457200" rtl="0" eaLnBrk="1" latinLnBrk="0" hangingPunct="1">
              <a:spcBef>
                <a:spcPct val="20000"/>
              </a:spcBef>
              <a:buClr>
                <a:schemeClr val="bg2"/>
              </a:buClr>
              <a:buSzPct val="120000"/>
              <a:buFont typeface="Arial"/>
              <a:buChar char="•"/>
              <a:defRPr sz="1900" kern="1200">
                <a:solidFill>
                  <a:srgbClr val="000000"/>
                </a:solidFill>
                <a:latin typeface="+mn-lt"/>
                <a:ea typeface="+mn-ea"/>
                <a:cs typeface="+mn-cs"/>
              </a:defRPr>
            </a:lvl1pPr>
            <a:lvl2pPr marL="715963" marR="0" indent="-258763" algn="l" defTabSz="457200" rtl="0" eaLnBrk="1" fontAlgn="auto" latinLnBrk="0" hangingPunct="1">
              <a:lnSpc>
                <a:spcPct val="100000"/>
              </a:lnSpc>
              <a:spcBef>
                <a:spcPct val="20000"/>
              </a:spcBef>
              <a:spcAft>
                <a:spcPts val="0"/>
              </a:spcAft>
              <a:buClr>
                <a:schemeClr val="bg2"/>
              </a:buClr>
              <a:buSzTx/>
              <a:buFont typeface="Arial"/>
              <a:buChar char="–"/>
              <a:tabLst/>
              <a:defRPr sz="1700" kern="1200">
                <a:solidFill>
                  <a:srgbClr val="000000"/>
                </a:solidFill>
                <a:latin typeface="+mn-lt"/>
                <a:ea typeface="+mn-ea"/>
                <a:cs typeface="+mn-cs"/>
              </a:defRPr>
            </a:lvl2pPr>
            <a:lvl3pPr marL="1076325" marR="0" indent="-161925" algn="l" defTabSz="457200" rtl="0" eaLnBrk="1" fontAlgn="auto" latinLnBrk="0" hangingPunct="1">
              <a:lnSpc>
                <a:spcPct val="100000"/>
              </a:lnSpc>
              <a:spcBef>
                <a:spcPct val="20000"/>
              </a:spcBef>
              <a:spcAft>
                <a:spcPts val="0"/>
              </a:spcAft>
              <a:buClr>
                <a:schemeClr val="bg2"/>
              </a:buClr>
              <a:buSzPct val="120000"/>
              <a:buFont typeface="Arial"/>
              <a:buChar char="•"/>
              <a:tabLst/>
              <a:defRPr sz="1500" kern="1200">
                <a:solidFill>
                  <a:srgbClr val="000000"/>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
                <a:schemeClr val="bg2"/>
              </a:buClr>
              <a:buSzTx/>
              <a:buFont typeface="Arial"/>
              <a:buChar char="–"/>
              <a:tabLst/>
              <a:defRPr sz="1200" kern="1200">
                <a:solidFill>
                  <a:srgbClr val="000000"/>
                </a:solidFill>
                <a:latin typeface="+mn-lt"/>
                <a:ea typeface="+mn-ea"/>
                <a:cs typeface="+mn-cs"/>
              </a:defRPr>
            </a:lvl4pPr>
            <a:lvl5pPr marL="1971675" marR="0" indent="-142875" algn="l" defTabSz="457200" rtl="0" eaLnBrk="1" fontAlgn="auto" latinLnBrk="0" hangingPunct="1">
              <a:lnSpc>
                <a:spcPct val="100000"/>
              </a:lnSpc>
              <a:spcBef>
                <a:spcPct val="20000"/>
              </a:spcBef>
              <a:spcAft>
                <a:spcPts val="0"/>
              </a:spcAft>
              <a:buClr>
                <a:schemeClr val="bg2"/>
              </a:buClr>
              <a:buSzTx/>
              <a:buFont typeface="Arial"/>
              <a:buChar char="»"/>
              <a:tabLst/>
              <a:defRPr sz="12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3200" b="1" dirty="0">
                <a:latin typeface="Arial" panose="020B0604020202020204" pitchFamily="34" charset="0"/>
                <a:cs typeface="Arial" panose="020B0604020202020204" pitchFamily="34" charset="0"/>
              </a:rPr>
              <a:t>ACP </a:t>
            </a:r>
            <a:r>
              <a:rPr lang="de-DE" sz="3200" b="1" dirty="0">
                <a:solidFill>
                  <a:srgbClr val="FFC000"/>
                </a:solidFill>
                <a:latin typeface="Arial" panose="020B0604020202020204" pitchFamily="34" charset="0"/>
                <a:cs typeface="Arial" panose="020B0604020202020204" pitchFamily="34" charset="0"/>
                <a:sym typeface="Wingdings" panose="05000000000000000000" pitchFamily="2" charset="2"/>
              </a:rPr>
              <a:t></a:t>
            </a:r>
            <a:r>
              <a:rPr lang="de-DE" sz="3200" b="1" dirty="0">
                <a:latin typeface="Arial" panose="020B0604020202020204" pitchFamily="34" charset="0"/>
                <a:cs typeface="Arial" panose="020B0604020202020204" pitchFamily="34" charset="0"/>
              </a:rPr>
              <a:t> Advance Care </a:t>
            </a:r>
            <a:r>
              <a:rPr lang="de-DE" sz="3200" b="1" dirty="0" err="1">
                <a:latin typeface="Arial" panose="020B0604020202020204" pitchFamily="34" charset="0"/>
                <a:cs typeface="Arial" panose="020B0604020202020204" pitchFamily="34" charset="0"/>
              </a:rPr>
              <a:t>Planning</a:t>
            </a:r>
            <a:endParaRPr lang="de-DE" sz="3200" b="1" dirty="0">
              <a:latin typeface="Arial" panose="020B0604020202020204" pitchFamily="34" charset="0"/>
              <a:cs typeface="Arial" panose="020B0604020202020204" pitchFamily="34" charset="0"/>
            </a:endParaRPr>
          </a:p>
          <a:p>
            <a:pPr marL="0" indent="0">
              <a:buNone/>
            </a:pPr>
            <a:r>
              <a:rPr lang="de-DE" sz="3200" b="1" dirty="0">
                <a:latin typeface="Arial" panose="020B0604020202020204" pitchFamily="34" charset="0"/>
                <a:cs typeface="Arial" panose="020B0604020202020204" pitchFamily="34" charset="0"/>
              </a:rPr>
              <a:t>GVP </a:t>
            </a:r>
            <a:r>
              <a:rPr lang="de-DE" sz="3200" b="1" dirty="0">
                <a:solidFill>
                  <a:srgbClr val="FFC000"/>
                </a:solidFill>
                <a:latin typeface="Arial" panose="020B0604020202020204" pitchFamily="34" charset="0"/>
                <a:cs typeface="Arial" panose="020B0604020202020204" pitchFamily="34" charset="0"/>
                <a:sym typeface="Wingdings" panose="05000000000000000000" pitchFamily="2" charset="2"/>
              </a:rPr>
              <a:t></a:t>
            </a:r>
            <a:r>
              <a:rPr lang="de-DE" sz="3200" b="1" dirty="0">
                <a:latin typeface="Arial" panose="020B0604020202020204" pitchFamily="34" charset="0"/>
                <a:cs typeface="Arial" panose="020B0604020202020204" pitchFamily="34" charset="0"/>
              </a:rPr>
              <a:t> Gesundheitliche Versorgungsplanung </a:t>
            </a:r>
            <a:r>
              <a:rPr lang="de-DE" sz="2800" b="1" dirty="0">
                <a:latin typeface="Arial" panose="020B0604020202020204" pitchFamily="34" charset="0"/>
                <a:cs typeface="Arial" panose="020B0604020202020204" pitchFamily="34" charset="0"/>
              </a:rPr>
              <a:t>(§132g SGB V)</a:t>
            </a:r>
          </a:p>
          <a:p>
            <a:pPr marL="0" indent="0">
              <a:buNone/>
            </a:pPr>
            <a:r>
              <a:rPr lang="de-DE" sz="3200" b="1" dirty="0">
                <a:latin typeface="Arial" panose="020B0604020202020204" pitchFamily="34" charset="0"/>
                <a:cs typeface="Arial" panose="020B0604020202020204" pitchFamily="34" charset="0"/>
              </a:rPr>
              <a:t>BVP </a:t>
            </a:r>
            <a:r>
              <a:rPr lang="de-DE" sz="3200" b="1" dirty="0">
                <a:solidFill>
                  <a:srgbClr val="FFC000"/>
                </a:solidFill>
                <a:latin typeface="Arial" panose="020B0604020202020204" pitchFamily="34" charset="0"/>
                <a:cs typeface="Arial" panose="020B0604020202020204" pitchFamily="34" charset="0"/>
                <a:sym typeface="Wingdings" panose="05000000000000000000" pitchFamily="2" charset="2"/>
              </a:rPr>
              <a:t></a:t>
            </a:r>
            <a:r>
              <a:rPr lang="de-DE" sz="3200" b="1" dirty="0">
                <a:latin typeface="Arial" panose="020B0604020202020204" pitchFamily="34" charset="0"/>
                <a:cs typeface="Arial" panose="020B0604020202020204" pitchFamily="34" charset="0"/>
              </a:rPr>
              <a:t> Behandlung im Voraus planen (Beispielkonzept)</a:t>
            </a:r>
          </a:p>
          <a:p>
            <a:pPr marL="0" indent="0">
              <a:buNone/>
            </a:pPr>
            <a:endParaRPr lang="de-DE" sz="3200" b="1" dirty="0"/>
          </a:p>
          <a:p>
            <a:pPr marL="0" indent="0">
              <a:buNone/>
            </a:pPr>
            <a:r>
              <a:rPr lang="de-DE" sz="3200" b="1" dirty="0"/>
              <a:t>	</a:t>
            </a:r>
          </a:p>
        </p:txBody>
      </p:sp>
    </p:spTree>
    <p:extLst>
      <p:ext uri="{BB962C8B-B14F-4D97-AF65-F5344CB8AC3E}">
        <p14:creationId xmlns:p14="http://schemas.microsoft.com/office/powerpoint/2010/main" val="260896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704" y="248840"/>
            <a:ext cx="12192000" cy="1325563"/>
          </a:xfrm>
        </p:spPr>
        <p:txBody>
          <a:bodyPr/>
          <a:lstStyle/>
          <a:p>
            <a:r>
              <a:rPr lang="de-DE" dirty="0"/>
              <a:t>Warum </a:t>
            </a:r>
            <a:r>
              <a:rPr lang="de-DE" dirty="0" smtClean="0"/>
              <a:t>Gesundheitliche Versorgungs-planung (GVP)?</a:t>
            </a:r>
            <a:endParaRPr lang="de-DE" dirty="0"/>
          </a:p>
        </p:txBody>
      </p:sp>
      <p:sp>
        <p:nvSpPr>
          <p:cNvPr id="3" name="Inhaltsplatzhalter 2"/>
          <p:cNvSpPr>
            <a:spLocks noGrp="1"/>
          </p:cNvSpPr>
          <p:nvPr>
            <p:ph idx="1"/>
          </p:nvPr>
        </p:nvSpPr>
        <p:spPr>
          <a:xfrm>
            <a:off x="376518" y="1825625"/>
            <a:ext cx="11596743" cy="4351338"/>
          </a:xfrm>
        </p:spPr>
        <p:txBody>
          <a:bodyPr/>
          <a:lstStyle/>
          <a:p>
            <a:pPr>
              <a:lnSpc>
                <a:spcPct val="100000"/>
              </a:lnSpc>
              <a:buClr>
                <a:srgbClr val="FFC000"/>
              </a:buClr>
            </a:pPr>
            <a:r>
              <a:rPr lang="de-DE" dirty="0">
                <a:latin typeface="Arial" panose="020B0604020202020204" pitchFamily="34" charset="0"/>
                <a:cs typeface="Arial" panose="020B0604020202020204" pitchFamily="34" charset="0"/>
              </a:rPr>
              <a:t>„Konventionelle“ Verfügungen oft nicht anwendbar</a:t>
            </a:r>
          </a:p>
          <a:p>
            <a:pPr lvl="1">
              <a:lnSpc>
                <a:spcPct val="100000"/>
              </a:lnSpc>
              <a:buClr>
                <a:srgbClr val="FFC000"/>
              </a:buClr>
            </a:pPr>
            <a:r>
              <a:rPr lang="de-DE" dirty="0">
                <a:latin typeface="Arial" panose="020B0604020202020204" pitchFamily="34" charset="0"/>
                <a:cs typeface="Arial" panose="020B0604020202020204" pitchFamily="34" charset="0"/>
              </a:rPr>
              <a:t>Nicht vollständig</a:t>
            </a:r>
          </a:p>
          <a:p>
            <a:pPr lvl="1">
              <a:lnSpc>
                <a:spcPct val="100000"/>
              </a:lnSpc>
              <a:buClr>
                <a:srgbClr val="FFC000"/>
              </a:buClr>
            </a:pPr>
            <a:r>
              <a:rPr lang="de-DE" dirty="0" smtClean="0">
                <a:latin typeface="Arial" panose="020B0604020202020204" pitchFamily="34" charset="0"/>
                <a:cs typeface="Arial" panose="020B0604020202020204" pitchFamily="34" charset="0"/>
              </a:rPr>
              <a:t>Nicht </a:t>
            </a:r>
            <a:r>
              <a:rPr lang="de-DE" dirty="0">
                <a:latin typeface="Arial" panose="020B0604020202020204" pitchFamily="34" charset="0"/>
                <a:cs typeface="Arial" panose="020B0604020202020204" pitchFamily="34" charset="0"/>
              </a:rPr>
              <a:t>aktuell genug</a:t>
            </a:r>
          </a:p>
          <a:p>
            <a:pPr lvl="1">
              <a:lnSpc>
                <a:spcPct val="100000"/>
              </a:lnSpc>
              <a:buClr>
                <a:srgbClr val="FFC000"/>
              </a:buClr>
            </a:pPr>
            <a:r>
              <a:rPr lang="de-DE" dirty="0">
                <a:latin typeface="Arial" panose="020B0604020202020204" pitchFamily="34" charset="0"/>
                <a:cs typeface="Arial" panose="020B0604020202020204" pitchFamily="34" charset="0"/>
              </a:rPr>
              <a:t>Nicht auffindbar</a:t>
            </a:r>
          </a:p>
          <a:p>
            <a:pPr lvl="1">
              <a:lnSpc>
                <a:spcPct val="100000"/>
              </a:lnSpc>
              <a:buClr>
                <a:srgbClr val="FFC000"/>
              </a:buClr>
            </a:pPr>
            <a:r>
              <a:rPr lang="de-DE" dirty="0">
                <a:latin typeface="Arial" panose="020B0604020202020204" pitchFamily="34" charset="0"/>
                <a:cs typeface="Arial" panose="020B0604020202020204" pitchFamily="34" charset="0"/>
              </a:rPr>
              <a:t>Entsprechen nicht immer dem Patient*</a:t>
            </a:r>
            <a:r>
              <a:rPr lang="de-DE" dirty="0" err="1">
                <a:latin typeface="Arial" panose="020B0604020202020204" pitchFamily="34" charset="0"/>
                <a:cs typeface="Arial" panose="020B0604020202020204" pitchFamily="34" charset="0"/>
              </a:rPr>
              <a:t>innenwillen</a:t>
            </a:r>
            <a:endParaRPr lang="de-DE" dirty="0">
              <a:latin typeface="Arial" panose="020B0604020202020204" pitchFamily="34" charset="0"/>
              <a:cs typeface="Arial" panose="020B0604020202020204" pitchFamily="34" charset="0"/>
            </a:endParaRPr>
          </a:p>
          <a:p>
            <a:pPr lvl="1">
              <a:lnSpc>
                <a:spcPct val="100000"/>
              </a:lnSpc>
              <a:buClr>
                <a:srgbClr val="FFC000"/>
              </a:buClr>
            </a:pPr>
            <a:r>
              <a:rPr lang="de-DE" dirty="0" smtClean="0">
                <a:latin typeface="Arial" panose="020B0604020202020204" pitchFamily="34" charset="0"/>
                <a:cs typeface="Arial" panose="020B0604020202020204" pitchFamily="34" charset="0"/>
              </a:rPr>
              <a:t>Bevollmächtigte </a:t>
            </a:r>
            <a:r>
              <a:rPr lang="de-DE" dirty="0">
                <a:latin typeface="Arial" panose="020B0604020202020204" pitchFamily="34" charset="0"/>
                <a:cs typeface="Arial" panose="020B0604020202020204" pitchFamily="34" charset="0"/>
              </a:rPr>
              <a:t>oft nicht hinreichend informiert</a:t>
            </a:r>
          </a:p>
          <a:p>
            <a:pPr>
              <a:lnSpc>
                <a:spcPct val="100000"/>
              </a:lnSpc>
              <a:buClr>
                <a:srgbClr val="FFC000"/>
              </a:buClr>
            </a:pPr>
            <a:r>
              <a:rPr lang="de-DE" dirty="0">
                <a:latin typeface="Arial" panose="020B0604020202020204" pitchFamily="34" charset="0"/>
                <a:cs typeface="Arial" panose="020B0604020202020204" pitchFamily="34" charset="0"/>
              </a:rPr>
              <a:t>GVP mindert nachweislich Ängste und Unzufriedenheit</a:t>
            </a:r>
          </a:p>
        </p:txBody>
      </p:sp>
    </p:spTree>
    <p:extLst>
      <p:ext uri="{BB962C8B-B14F-4D97-AF65-F5344CB8AC3E}">
        <p14:creationId xmlns:p14="http://schemas.microsoft.com/office/powerpoint/2010/main" val="3584436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wird besprochen?</a:t>
            </a:r>
            <a:endParaRPr lang="de-DE" dirty="0"/>
          </a:p>
        </p:txBody>
      </p:sp>
      <p:sp>
        <p:nvSpPr>
          <p:cNvPr id="3" name="Inhaltsplatzhalter 2"/>
          <p:cNvSpPr>
            <a:spLocks noGrp="1"/>
          </p:cNvSpPr>
          <p:nvPr>
            <p:ph idx="1"/>
          </p:nvPr>
        </p:nvSpPr>
        <p:spPr/>
        <p:txBody>
          <a:bodyPr/>
          <a:lstStyle/>
          <a:p>
            <a:pPr marL="365125" lvl="0" indent="-365125" defTabSz="457200">
              <a:lnSpc>
                <a:spcPct val="100000"/>
              </a:lnSpc>
              <a:spcBef>
                <a:spcPct val="20000"/>
              </a:spcBef>
              <a:buClr>
                <a:srgbClr val="FFCC00"/>
              </a:buClr>
              <a:buSzPct val="120000"/>
              <a:buFont typeface="Arial"/>
              <a:buChar char="•"/>
            </a:pPr>
            <a:r>
              <a:rPr lang="de-DE" sz="3200" dirty="0">
                <a:solidFill>
                  <a:srgbClr val="000000"/>
                </a:solidFill>
                <a:latin typeface="Arial"/>
              </a:rPr>
              <a:t>Wertebogen</a:t>
            </a:r>
          </a:p>
          <a:p>
            <a:pPr marL="365125" lvl="0" indent="-365125" defTabSz="457200">
              <a:lnSpc>
                <a:spcPct val="100000"/>
              </a:lnSpc>
              <a:spcBef>
                <a:spcPct val="20000"/>
              </a:spcBef>
              <a:buClr>
                <a:srgbClr val="FFCC00"/>
              </a:buClr>
              <a:buSzPct val="120000"/>
              <a:buFont typeface="Arial"/>
              <a:buChar char="•"/>
            </a:pPr>
            <a:r>
              <a:rPr lang="de-DE" sz="3200" dirty="0">
                <a:solidFill>
                  <a:srgbClr val="000000"/>
                </a:solidFill>
                <a:latin typeface="Arial"/>
              </a:rPr>
              <a:t>Notfallsituationen</a:t>
            </a:r>
          </a:p>
          <a:p>
            <a:pPr marL="365125" lvl="0" indent="-365125" defTabSz="457200">
              <a:lnSpc>
                <a:spcPct val="100000"/>
              </a:lnSpc>
              <a:spcBef>
                <a:spcPct val="20000"/>
              </a:spcBef>
              <a:buClr>
                <a:srgbClr val="FFCC00"/>
              </a:buClr>
              <a:buSzPct val="120000"/>
              <a:buFont typeface="Arial"/>
              <a:buChar char="•"/>
            </a:pPr>
            <a:r>
              <a:rPr lang="de-DE" sz="3200" dirty="0">
                <a:solidFill>
                  <a:srgbClr val="000000"/>
                </a:solidFill>
                <a:latin typeface="Arial"/>
              </a:rPr>
              <a:t>Einwilligungs</a:t>
            </a:r>
            <a:r>
              <a:rPr lang="de-DE" sz="3200" u="sng" dirty="0">
                <a:solidFill>
                  <a:srgbClr val="000000"/>
                </a:solidFill>
                <a:latin typeface="Arial"/>
              </a:rPr>
              <a:t>un</a:t>
            </a:r>
            <a:r>
              <a:rPr lang="de-DE" sz="3200" dirty="0">
                <a:solidFill>
                  <a:srgbClr val="000000"/>
                </a:solidFill>
                <a:latin typeface="Arial"/>
              </a:rPr>
              <a:t>fähigkeit unklarer Dauer</a:t>
            </a:r>
          </a:p>
          <a:p>
            <a:pPr marL="365125" lvl="0" indent="-365125" defTabSz="457200">
              <a:lnSpc>
                <a:spcPct val="100000"/>
              </a:lnSpc>
              <a:spcBef>
                <a:spcPct val="20000"/>
              </a:spcBef>
              <a:buClr>
                <a:srgbClr val="FFCC00"/>
              </a:buClr>
              <a:buSzPct val="120000"/>
              <a:buFont typeface="Arial"/>
              <a:buChar char="•"/>
            </a:pPr>
            <a:r>
              <a:rPr lang="de-DE" sz="3200" dirty="0">
                <a:solidFill>
                  <a:srgbClr val="000000"/>
                </a:solidFill>
                <a:latin typeface="Arial"/>
              </a:rPr>
              <a:t>Dauerhafte Einwilligungs</a:t>
            </a:r>
            <a:r>
              <a:rPr lang="de-DE" sz="3200" u="sng" dirty="0">
                <a:solidFill>
                  <a:srgbClr val="000000"/>
                </a:solidFill>
                <a:latin typeface="Arial"/>
              </a:rPr>
              <a:t>un</a:t>
            </a:r>
            <a:r>
              <a:rPr lang="de-DE" sz="3200" dirty="0">
                <a:solidFill>
                  <a:srgbClr val="000000"/>
                </a:solidFill>
                <a:latin typeface="Arial"/>
              </a:rPr>
              <a:t>fähigkeit</a:t>
            </a:r>
          </a:p>
          <a:p>
            <a:pPr marL="365125" lvl="0" indent="-365125" defTabSz="457200">
              <a:lnSpc>
                <a:spcPct val="100000"/>
              </a:lnSpc>
              <a:spcBef>
                <a:spcPct val="20000"/>
              </a:spcBef>
              <a:buClr>
                <a:srgbClr val="FFCC00"/>
              </a:buClr>
              <a:buSzPct val="120000"/>
              <a:buFont typeface="Arial"/>
              <a:buChar char="•"/>
            </a:pPr>
            <a:r>
              <a:rPr lang="de-DE" sz="3200" dirty="0">
                <a:solidFill>
                  <a:srgbClr val="000000"/>
                </a:solidFill>
                <a:latin typeface="Arial"/>
              </a:rPr>
              <a:t>Patientenverfügung bzw. </a:t>
            </a:r>
            <a:r>
              <a:rPr lang="de-DE" sz="3200" dirty="0" smtClean="0">
                <a:solidFill>
                  <a:srgbClr val="000000"/>
                </a:solidFill>
                <a:latin typeface="Arial"/>
              </a:rPr>
              <a:t>Vertreterdokumentation</a:t>
            </a:r>
          </a:p>
          <a:p>
            <a:pPr marL="365125" lvl="0" indent="-365125" defTabSz="457200">
              <a:lnSpc>
                <a:spcPct val="100000"/>
              </a:lnSpc>
              <a:spcBef>
                <a:spcPct val="20000"/>
              </a:spcBef>
              <a:buClr>
                <a:srgbClr val="FFCC00"/>
              </a:buClr>
              <a:buSzPct val="120000"/>
              <a:buFont typeface="Arial"/>
              <a:buChar char="•"/>
            </a:pPr>
            <a:r>
              <a:rPr lang="de-DE" sz="3200" dirty="0" smtClean="0">
                <a:solidFill>
                  <a:srgbClr val="000000"/>
                </a:solidFill>
                <a:latin typeface="Arial"/>
              </a:rPr>
              <a:t>Prozess </a:t>
            </a:r>
            <a:r>
              <a:rPr lang="de-DE" sz="3200" dirty="0">
                <a:solidFill>
                  <a:srgbClr val="000000"/>
                </a:solidFill>
                <a:latin typeface="Arial"/>
              </a:rPr>
              <a:t>über mehrere Gespräche</a:t>
            </a:r>
          </a:p>
          <a:p>
            <a:pPr marL="365125" lvl="0" indent="-365125" defTabSz="457200">
              <a:lnSpc>
                <a:spcPct val="100000"/>
              </a:lnSpc>
              <a:spcBef>
                <a:spcPct val="20000"/>
              </a:spcBef>
              <a:buClr>
                <a:srgbClr val="FFCC00"/>
              </a:buClr>
              <a:buSzPct val="120000"/>
              <a:buFont typeface="Arial"/>
              <a:buChar char="•"/>
            </a:pPr>
            <a:r>
              <a:rPr lang="de-DE" sz="3200" dirty="0">
                <a:solidFill>
                  <a:srgbClr val="000000"/>
                </a:solidFill>
                <a:latin typeface="Arial"/>
              </a:rPr>
              <a:t>Einbezug von Vertrauenspersonen und Versorgenden nach Möglichkeit &amp; </a:t>
            </a:r>
            <a:r>
              <a:rPr lang="de-DE" sz="3200" dirty="0" smtClean="0">
                <a:solidFill>
                  <a:srgbClr val="000000"/>
                </a:solidFill>
                <a:latin typeface="Arial"/>
              </a:rPr>
              <a:t>Wunsch</a:t>
            </a:r>
            <a:endParaRPr lang="de-DE" sz="3200" dirty="0">
              <a:solidFill>
                <a:srgbClr val="000000"/>
              </a:solidFill>
              <a:latin typeface="Arial"/>
            </a:endParaRPr>
          </a:p>
        </p:txBody>
      </p:sp>
    </p:spTree>
    <p:extLst>
      <p:ext uri="{BB962C8B-B14F-4D97-AF65-F5344CB8AC3E}">
        <p14:creationId xmlns:p14="http://schemas.microsoft.com/office/powerpoint/2010/main" val="901989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Ggf. Vertreterdokumentation</a:t>
            </a:r>
            <a:endParaRPr lang="de-DE" dirty="0"/>
          </a:p>
        </p:txBody>
      </p:sp>
      <p:sp>
        <p:nvSpPr>
          <p:cNvPr id="3" name="Inhaltsplatzhalter 2"/>
          <p:cNvSpPr>
            <a:spLocks noGrp="1"/>
          </p:cNvSpPr>
          <p:nvPr>
            <p:ph idx="1"/>
          </p:nvPr>
        </p:nvSpPr>
        <p:spPr/>
        <p:txBody>
          <a:bodyPr/>
          <a:lstStyle/>
          <a:p>
            <a:r>
              <a:rPr lang="de-DE" dirty="0" smtClean="0"/>
              <a:t>Bei nicht-Einwilligungsfähigkeit</a:t>
            </a:r>
          </a:p>
          <a:p>
            <a:r>
              <a:rPr lang="de-DE" dirty="0" smtClean="0"/>
              <a:t>Häufig in der Eingliederungshilfe</a:t>
            </a:r>
          </a:p>
          <a:p>
            <a:r>
              <a:rPr lang="de-DE" dirty="0" smtClean="0">
                <a:solidFill>
                  <a:srgbClr val="C00000"/>
                </a:solidFill>
              </a:rPr>
              <a:t>Merke</a:t>
            </a:r>
            <a:r>
              <a:rPr lang="de-DE" dirty="0" smtClean="0"/>
              <a:t> – „Einwilligungsfähig </a:t>
            </a:r>
            <a:r>
              <a:rPr lang="de-DE" dirty="0"/>
              <a:t>ist, wer Art, Bedeutung und Tragweite (Risiken) der ärztlichen Maßnahme erfassen </a:t>
            </a:r>
            <a:r>
              <a:rPr lang="de-DE" dirty="0" smtClean="0"/>
              <a:t>kann“</a:t>
            </a:r>
          </a:p>
          <a:p>
            <a:r>
              <a:rPr lang="de-DE" dirty="0" smtClean="0"/>
              <a:t>Grundsätzlich immer zunächst Umfang der Entscheidungsfähigkeit prüfen und direkt geäußerten Willen erfragen!</a:t>
            </a:r>
            <a:endParaRPr lang="de-DE" dirty="0"/>
          </a:p>
          <a:p>
            <a:endParaRPr lang="de-DE" dirty="0"/>
          </a:p>
        </p:txBody>
      </p:sp>
      <p:sp>
        <p:nvSpPr>
          <p:cNvPr id="4" name="Textfeld 3"/>
          <p:cNvSpPr txBox="1"/>
          <p:nvPr/>
        </p:nvSpPr>
        <p:spPr>
          <a:xfrm>
            <a:off x="2798618" y="6176963"/>
            <a:ext cx="7578437" cy="615553"/>
          </a:xfrm>
          <a:prstGeom prst="rect">
            <a:avLst/>
          </a:prstGeom>
          <a:noFill/>
        </p:spPr>
        <p:txBody>
          <a:bodyPr wrap="square" rtlCol="0">
            <a:spAutoFit/>
          </a:bodyPr>
          <a:lstStyle/>
          <a:p>
            <a:pPr algn="ctr"/>
            <a:r>
              <a:rPr lang="de-DE" dirty="0" smtClean="0">
                <a:solidFill>
                  <a:schemeClr val="bg2">
                    <a:lumMod val="75000"/>
                  </a:schemeClr>
                </a:solidFill>
              </a:rPr>
              <a:t>Quelle: </a:t>
            </a:r>
          </a:p>
          <a:p>
            <a:pPr algn="ctr"/>
            <a:r>
              <a:rPr lang="de-DE" sz="1600" dirty="0" smtClean="0">
                <a:solidFill>
                  <a:schemeClr val="tx1">
                    <a:lumMod val="50000"/>
                    <a:lumOff val="50000"/>
                  </a:schemeClr>
                </a:solidFill>
                <a:hlinkClick r:id="rId3"/>
              </a:rPr>
              <a:t>https</a:t>
            </a:r>
            <a:r>
              <a:rPr lang="de-DE" sz="1600" dirty="0">
                <a:solidFill>
                  <a:schemeClr val="tx1">
                    <a:lumMod val="50000"/>
                    <a:lumOff val="50000"/>
                  </a:schemeClr>
                </a:solidFill>
                <a:hlinkClick r:id="rId3"/>
              </a:rPr>
              <a:t>://</a:t>
            </a:r>
            <a:r>
              <a:rPr lang="de-DE" sz="1600" dirty="0" smtClean="0">
                <a:solidFill>
                  <a:schemeClr val="tx1">
                    <a:lumMod val="50000"/>
                    <a:lumOff val="50000"/>
                  </a:schemeClr>
                </a:solidFill>
                <a:hlinkClick r:id="rId3"/>
              </a:rPr>
              <a:t>de.wikipedia.org/</a:t>
            </a:r>
            <a:r>
              <a:rPr lang="de-DE" sz="1600" dirty="0" err="1" smtClean="0">
                <a:solidFill>
                  <a:schemeClr val="tx1">
                    <a:lumMod val="50000"/>
                    <a:lumOff val="50000"/>
                  </a:schemeClr>
                </a:solidFill>
                <a:hlinkClick r:id="rId3"/>
              </a:rPr>
              <a:t>wiki</a:t>
            </a:r>
            <a:r>
              <a:rPr lang="de-DE" sz="1600" dirty="0" smtClean="0">
                <a:solidFill>
                  <a:schemeClr val="tx1">
                    <a:lumMod val="50000"/>
                    <a:lumOff val="50000"/>
                  </a:schemeClr>
                </a:solidFill>
                <a:hlinkClick r:id="rId3"/>
              </a:rPr>
              <a:t>/</a:t>
            </a:r>
            <a:r>
              <a:rPr lang="de-DE" sz="1600" dirty="0" err="1" smtClean="0">
                <a:solidFill>
                  <a:schemeClr val="tx1">
                    <a:lumMod val="50000"/>
                    <a:lumOff val="50000"/>
                  </a:schemeClr>
                </a:solidFill>
                <a:hlinkClick r:id="rId3"/>
              </a:rPr>
              <a:t>Einwilligungsfähigkeithigkeit</a:t>
            </a:r>
            <a:r>
              <a:rPr lang="de-DE" sz="1600" dirty="0" smtClean="0">
                <a:solidFill>
                  <a:schemeClr val="tx1">
                    <a:lumMod val="50000"/>
                    <a:lumOff val="50000"/>
                  </a:schemeClr>
                </a:solidFill>
              </a:rPr>
              <a:t> </a:t>
            </a:r>
            <a:r>
              <a:rPr lang="de-DE" sz="1600" dirty="0" smtClean="0">
                <a:solidFill>
                  <a:schemeClr val="bg2">
                    <a:lumMod val="75000"/>
                  </a:schemeClr>
                </a:solidFill>
              </a:rPr>
              <a:t>(Stand: 31.05.2022)</a:t>
            </a:r>
            <a:endParaRPr lang="de-DE" sz="1600" dirty="0">
              <a:solidFill>
                <a:schemeClr val="bg2">
                  <a:lumMod val="75000"/>
                </a:schemeClr>
              </a:solidFill>
            </a:endParaRPr>
          </a:p>
        </p:txBody>
      </p:sp>
    </p:spTree>
    <p:extLst>
      <p:ext uri="{BB962C8B-B14F-4D97-AF65-F5344CB8AC3E}">
        <p14:creationId xmlns:p14="http://schemas.microsoft.com/office/powerpoint/2010/main" val="3554142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Rechtlicher Hintergrund</a:t>
            </a:r>
            <a:endParaRPr lang="de-DE" dirty="0"/>
          </a:p>
        </p:txBody>
      </p:sp>
      <p:sp>
        <p:nvSpPr>
          <p:cNvPr id="4" name="Inhaltsplatzhalter 4">
            <a:extLst>
              <a:ext uri="{FF2B5EF4-FFF2-40B4-BE49-F238E27FC236}">
                <a16:creationId xmlns="" xmlns:lc="http://schemas.openxmlformats.org/drawingml/2006/lockedCanvas" xmlns:a16="http://schemas.microsoft.com/office/drawing/2014/main" id="{0DCC5BC3-2F3F-4A3A-A195-BF7094A0A4E8}"/>
              </a:ext>
            </a:extLst>
          </p:cNvPr>
          <p:cNvSpPr>
            <a:spLocks noGrp="1"/>
          </p:cNvSpPr>
          <p:nvPr>
            <p:ph idx="1"/>
          </p:nvPr>
        </p:nvSpPr>
        <p:spPr>
          <a:xfrm>
            <a:off x="488922" y="1490134"/>
            <a:ext cx="11556321" cy="5102577"/>
          </a:xfrm>
          <a:prstGeom prst="rect">
            <a:avLst/>
          </a:prstGeom>
        </p:spPr>
        <p:txBody>
          <a:bodyPr vert="horz" lIns="0" tIns="0" rIns="0" bIns="0" rtlCol="0" anchor="t" anchorCtr="0">
            <a:noAutofit/>
          </a:bodyPr>
          <a:lstStyle>
            <a:lvl1pPr marL="177800" indent="-177800" algn="l" defTabSz="457200" rtl="0" eaLnBrk="1" latinLnBrk="0" hangingPunct="1">
              <a:spcBef>
                <a:spcPct val="20000"/>
              </a:spcBef>
              <a:buClr>
                <a:schemeClr val="bg2"/>
              </a:buClr>
              <a:buSzPct val="120000"/>
              <a:buFont typeface="Arial"/>
              <a:buChar char="•"/>
              <a:defRPr sz="1900" kern="1200">
                <a:solidFill>
                  <a:srgbClr val="000000"/>
                </a:solidFill>
                <a:latin typeface="+mn-lt"/>
                <a:ea typeface="+mn-ea"/>
                <a:cs typeface="+mn-cs"/>
              </a:defRPr>
            </a:lvl1pPr>
            <a:lvl2pPr marL="715963" marR="0" indent="-258763" algn="l" defTabSz="457200" rtl="0" eaLnBrk="1" fontAlgn="auto" latinLnBrk="0" hangingPunct="1">
              <a:lnSpc>
                <a:spcPct val="100000"/>
              </a:lnSpc>
              <a:spcBef>
                <a:spcPct val="20000"/>
              </a:spcBef>
              <a:spcAft>
                <a:spcPts val="0"/>
              </a:spcAft>
              <a:buClr>
                <a:schemeClr val="bg2"/>
              </a:buClr>
              <a:buSzTx/>
              <a:buFont typeface="Arial"/>
              <a:buChar char="–"/>
              <a:tabLst/>
              <a:defRPr sz="1700" kern="1200">
                <a:solidFill>
                  <a:srgbClr val="000000"/>
                </a:solidFill>
                <a:latin typeface="+mn-lt"/>
                <a:ea typeface="+mn-ea"/>
                <a:cs typeface="+mn-cs"/>
              </a:defRPr>
            </a:lvl2pPr>
            <a:lvl3pPr marL="1076325" marR="0" indent="-161925" algn="l" defTabSz="457200" rtl="0" eaLnBrk="1" fontAlgn="auto" latinLnBrk="0" hangingPunct="1">
              <a:lnSpc>
                <a:spcPct val="100000"/>
              </a:lnSpc>
              <a:spcBef>
                <a:spcPct val="20000"/>
              </a:spcBef>
              <a:spcAft>
                <a:spcPts val="0"/>
              </a:spcAft>
              <a:buClr>
                <a:schemeClr val="bg2"/>
              </a:buClr>
              <a:buSzPct val="120000"/>
              <a:buFont typeface="Arial"/>
              <a:buChar char="•"/>
              <a:tabLst/>
              <a:defRPr sz="1500" kern="1200">
                <a:solidFill>
                  <a:srgbClr val="000000"/>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
                <a:schemeClr val="bg2"/>
              </a:buClr>
              <a:buSzTx/>
              <a:buFont typeface="Arial"/>
              <a:buChar char="–"/>
              <a:tabLst/>
              <a:defRPr sz="1200" kern="1200">
                <a:solidFill>
                  <a:srgbClr val="000000"/>
                </a:solidFill>
                <a:latin typeface="+mn-lt"/>
                <a:ea typeface="+mn-ea"/>
                <a:cs typeface="+mn-cs"/>
              </a:defRPr>
            </a:lvl4pPr>
            <a:lvl5pPr marL="1971675" marR="0" indent="-142875" algn="l" defTabSz="457200" rtl="0" eaLnBrk="1" fontAlgn="auto" latinLnBrk="0" hangingPunct="1">
              <a:lnSpc>
                <a:spcPct val="100000"/>
              </a:lnSpc>
              <a:spcBef>
                <a:spcPct val="20000"/>
              </a:spcBef>
              <a:spcAft>
                <a:spcPts val="0"/>
              </a:spcAft>
              <a:buClr>
                <a:schemeClr val="bg2"/>
              </a:buClr>
              <a:buSzTx/>
              <a:buFont typeface="Arial"/>
              <a:buChar char="»"/>
              <a:tabLst/>
              <a:defRPr sz="12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FFC000"/>
              </a:buClr>
              <a:buNone/>
            </a:pPr>
            <a:r>
              <a:rPr lang="de-DE" sz="2800" b="1" dirty="0">
                <a:latin typeface="Arial" panose="020B0604020202020204" pitchFamily="34" charset="0"/>
                <a:cs typeface="Arial" panose="020B0604020202020204" pitchFamily="34" charset="0"/>
              </a:rPr>
              <a:t>Seit 2009</a:t>
            </a:r>
          </a:p>
          <a:p>
            <a:pPr>
              <a:buClr>
                <a:srgbClr val="FFC000"/>
              </a:buClr>
            </a:pPr>
            <a:r>
              <a:rPr lang="de-DE" sz="2800" dirty="0">
                <a:latin typeface="Arial" panose="020B0604020202020204" pitchFamily="34" charset="0"/>
                <a:cs typeface="Arial" panose="020B0604020202020204" pitchFamily="34" charset="0"/>
              </a:rPr>
              <a:t>§ 1901a Absatz 1 Satz 1 BGB „</a:t>
            </a:r>
            <a:r>
              <a:rPr lang="de-DE" sz="2800" dirty="0" smtClean="0">
                <a:solidFill>
                  <a:srgbClr val="0070C0"/>
                </a:solidFill>
                <a:latin typeface="Arial" panose="020B0604020202020204" pitchFamily="34" charset="0"/>
                <a:cs typeface="Arial" panose="020B0604020202020204" pitchFamily="34" charset="0"/>
              </a:rPr>
              <a:t>Patientenverfügungsgesetz</a:t>
            </a:r>
            <a:r>
              <a:rPr lang="de-DE" sz="2800" dirty="0" smtClean="0">
                <a:latin typeface="Arial" panose="020B0604020202020204" pitchFamily="34" charset="0"/>
                <a:cs typeface="Arial" panose="020B0604020202020204" pitchFamily="34" charset="0"/>
              </a:rPr>
              <a:t>“</a:t>
            </a:r>
            <a:endParaRPr lang="de-DE" sz="2800" dirty="0">
              <a:latin typeface="Arial" panose="020B0604020202020204" pitchFamily="34" charset="0"/>
              <a:cs typeface="Arial" panose="020B0604020202020204" pitchFamily="34" charset="0"/>
            </a:endParaRPr>
          </a:p>
          <a:p>
            <a:pPr marL="0" indent="0">
              <a:buClr>
                <a:srgbClr val="FFC000"/>
              </a:buClr>
              <a:buNone/>
            </a:pPr>
            <a:r>
              <a:rPr lang="de-DE" sz="2800" dirty="0">
                <a:latin typeface="Arial" panose="020B0604020202020204" pitchFamily="34" charset="0"/>
                <a:cs typeface="Arial" panose="020B0604020202020204" pitchFamily="34" charset="0"/>
                <a:sym typeface="Wingdings" panose="05000000000000000000" pitchFamily="2" charset="2"/>
              </a:rPr>
              <a:t>  </a:t>
            </a:r>
            <a:r>
              <a:rPr lang="de-DE" sz="2400" dirty="0" smtClean="0">
                <a:latin typeface="Arial" panose="020B0604020202020204" pitchFamily="34" charset="0"/>
                <a:cs typeface="Arial" panose="020B0604020202020204" pitchFamily="34" charset="0"/>
                <a:sym typeface="Wingdings" panose="05000000000000000000" pitchFamily="2" charset="2"/>
              </a:rPr>
              <a:t>dem </a:t>
            </a:r>
            <a:r>
              <a:rPr lang="de-DE" sz="2400" dirty="0">
                <a:latin typeface="Arial" panose="020B0604020202020204" pitchFamily="34" charset="0"/>
                <a:cs typeface="Arial" panose="020B0604020202020204" pitchFamily="34" charset="0"/>
                <a:sym typeface="Wingdings" panose="05000000000000000000" pitchFamily="2" charset="2"/>
              </a:rPr>
              <a:t>in der PV formulierten Willen ist nachzukommen, sofern </a:t>
            </a:r>
            <a:r>
              <a:rPr lang="de-DE" sz="2400" dirty="0" smtClean="0">
                <a:latin typeface="Arial" panose="020B0604020202020204" pitchFamily="34" charset="0"/>
                <a:cs typeface="Arial" panose="020B0604020202020204" pitchFamily="34" charset="0"/>
                <a:sym typeface="Wingdings" panose="05000000000000000000" pitchFamily="2" charset="2"/>
              </a:rPr>
              <a:t>gültig und nicht 	 	 mündlich </a:t>
            </a:r>
            <a:r>
              <a:rPr lang="de-DE" sz="2400" dirty="0">
                <a:latin typeface="Arial" panose="020B0604020202020204" pitchFamily="34" charset="0"/>
                <a:cs typeface="Arial" panose="020B0604020202020204" pitchFamily="34" charset="0"/>
                <a:sym typeface="Wingdings" panose="05000000000000000000" pitchFamily="2" charset="2"/>
              </a:rPr>
              <a:t>widerrufen!</a:t>
            </a:r>
          </a:p>
          <a:p>
            <a:pPr marL="0" indent="0">
              <a:buClr>
                <a:srgbClr val="FFC000"/>
              </a:buClr>
              <a:buNone/>
            </a:pPr>
            <a:endParaRPr lang="de-DE" sz="1000" b="1" dirty="0" smtClean="0">
              <a:latin typeface="Arial" panose="020B0604020202020204" pitchFamily="34" charset="0"/>
              <a:cs typeface="Arial" panose="020B0604020202020204" pitchFamily="34" charset="0"/>
            </a:endParaRPr>
          </a:p>
          <a:p>
            <a:pPr marL="0" indent="0">
              <a:buClr>
                <a:srgbClr val="FFC000"/>
              </a:buClr>
              <a:buNone/>
            </a:pPr>
            <a:r>
              <a:rPr lang="de-DE" sz="2800" b="1" dirty="0" smtClean="0">
                <a:latin typeface="Arial" panose="020B0604020202020204" pitchFamily="34" charset="0"/>
                <a:cs typeface="Arial" panose="020B0604020202020204" pitchFamily="34" charset="0"/>
              </a:rPr>
              <a:t>Seit 2015</a:t>
            </a:r>
            <a:endParaRPr lang="de-DE" sz="2800" b="1" dirty="0">
              <a:latin typeface="Arial" panose="020B0604020202020204" pitchFamily="34" charset="0"/>
              <a:cs typeface="Arial" panose="020B0604020202020204" pitchFamily="34" charset="0"/>
            </a:endParaRPr>
          </a:p>
          <a:p>
            <a:pPr>
              <a:buClr>
                <a:srgbClr val="FFC000"/>
              </a:buClr>
            </a:pPr>
            <a:r>
              <a:rPr lang="de-DE" sz="2800" dirty="0">
                <a:latin typeface="Arial" panose="020B0604020202020204" pitchFamily="34" charset="0"/>
                <a:cs typeface="Arial" panose="020B0604020202020204" pitchFamily="34" charset="0"/>
              </a:rPr>
              <a:t>§132 g SGB V „</a:t>
            </a:r>
            <a:r>
              <a:rPr lang="de-DE" sz="2800" dirty="0">
                <a:solidFill>
                  <a:srgbClr val="0070C0"/>
                </a:solidFill>
                <a:latin typeface="Arial" panose="020B0604020202020204" pitchFamily="34" charset="0"/>
                <a:cs typeface="Arial" panose="020B0604020202020204" pitchFamily="34" charset="0"/>
              </a:rPr>
              <a:t>Gesundheitliche Versorgungsplanung</a:t>
            </a:r>
            <a:r>
              <a:rPr lang="de-DE" sz="2800" dirty="0" smtClean="0">
                <a:latin typeface="Arial" panose="020B0604020202020204" pitchFamily="34" charset="0"/>
                <a:cs typeface="Arial" panose="020B0604020202020204" pitchFamily="34" charset="0"/>
              </a:rPr>
              <a:t>“ (im HPG)</a:t>
            </a:r>
            <a:endParaRPr lang="de-DE" sz="2800" dirty="0">
              <a:latin typeface="Arial" panose="020B0604020202020204" pitchFamily="34" charset="0"/>
              <a:cs typeface="Arial" panose="020B0604020202020204" pitchFamily="34" charset="0"/>
            </a:endParaRPr>
          </a:p>
          <a:p>
            <a:pPr marL="0" indent="0">
              <a:buClr>
                <a:srgbClr val="FFC000"/>
              </a:buClr>
              <a:buNone/>
            </a:pPr>
            <a:r>
              <a:rPr lang="de-DE" sz="28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sym typeface="Wingdings" panose="05000000000000000000" pitchFamily="2" charset="2"/>
              </a:rPr>
              <a:t> </a:t>
            </a:r>
            <a:r>
              <a:rPr lang="de-DE" sz="2400" u="sng" dirty="0">
                <a:latin typeface="Arial" panose="020B0604020202020204" pitchFamily="34" charset="0"/>
                <a:cs typeface="Arial" panose="020B0604020202020204" pitchFamily="34" charset="0"/>
                <a:sym typeface="Wingdings" panose="05000000000000000000" pitchFamily="2" charset="2"/>
              </a:rPr>
              <a:t>f</a:t>
            </a:r>
            <a:r>
              <a:rPr lang="de-DE" sz="2400" u="sng" dirty="0" smtClean="0">
                <a:latin typeface="Arial" panose="020B0604020202020204" pitchFamily="34" charset="0"/>
                <a:cs typeface="Arial" panose="020B0604020202020204" pitchFamily="34" charset="0"/>
                <a:sym typeface="Wingdings" panose="05000000000000000000" pitchFamily="2" charset="2"/>
              </a:rPr>
              <a:t>reiwilliges</a:t>
            </a:r>
            <a:r>
              <a:rPr lang="de-DE" sz="2400" dirty="0" smtClean="0">
                <a:latin typeface="Arial" panose="020B0604020202020204" pitchFamily="34" charset="0"/>
                <a:cs typeface="Arial" panose="020B0604020202020204" pitchFamily="34" charset="0"/>
                <a:sym typeface="Wingdings" panose="05000000000000000000" pitchFamily="2" charset="2"/>
              </a:rPr>
              <a:t> </a:t>
            </a:r>
            <a:r>
              <a:rPr lang="de-DE" sz="2400" dirty="0">
                <a:latin typeface="Arial" panose="020B0604020202020204" pitchFamily="34" charset="0"/>
                <a:cs typeface="Arial" panose="020B0604020202020204" pitchFamily="34" charset="0"/>
                <a:sym typeface="Wingdings" panose="05000000000000000000" pitchFamily="2" charset="2"/>
              </a:rPr>
              <a:t>Angebot durch GKV refinanziert in EH &amp; vollstationärer </a:t>
            </a:r>
            <a:r>
              <a:rPr lang="de-DE" sz="2400" dirty="0" smtClean="0">
                <a:latin typeface="Arial" panose="020B0604020202020204" pitchFamily="34" charset="0"/>
                <a:cs typeface="Arial" panose="020B0604020202020204" pitchFamily="34" charset="0"/>
                <a:sym typeface="Wingdings" panose="05000000000000000000" pitchFamily="2" charset="2"/>
              </a:rPr>
              <a:t>Pflege</a:t>
            </a:r>
          </a:p>
          <a:p>
            <a:pPr marL="0" indent="0">
              <a:buClr>
                <a:srgbClr val="FFC000"/>
              </a:buClr>
              <a:buNone/>
            </a:pPr>
            <a:endParaRPr lang="de-DE" sz="800" dirty="0" smtClean="0">
              <a:latin typeface="Arial" panose="020B0604020202020204" pitchFamily="34" charset="0"/>
              <a:cs typeface="Arial" panose="020B0604020202020204" pitchFamily="34" charset="0"/>
              <a:sym typeface="Wingdings" panose="05000000000000000000" pitchFamily="2" charset="2"/>
            </a:endParaRPr>
          </a:p>
          <a:p>
            <a:pPr marL="0" indent="0">
              <a:buClr>
                <a:srgbClr val="FFC000"/>
              </a:buClr>
              <a:buNone/>
            </a:pPr>
            <a:r>
              <a:rPr lang="de-DE" sz="2800" b="1" dirty="0" smtClean="0">
                <a:latin typeface="Arial" panose="020B0604020202020204" pitchFamily="34" charset="0"/>
                <a:cs typeface="Arial" panose="020B0604020202020204" pitchFamily="34" charset="0"/>
                <a:sym typeface="Wingdings" panose="05000000000000000000" pitchFamily="2" charset="2"/>
              </a:rPr>
              <a:t>2016</a:t>
            </a:r>
          </a:p>
          <a:p>
            <a:pPr>
              <a:buClr>
                <a:srgbClr val="FFC000"/>
              </a:buClr>
            </a:pPr>
            <a:r>
              <a:rPr lang="de-DE" sz="2800" dirty="0" smtClean="0">
                <a:latin typeface="Arial" panose="020B0604020202020204" pitchFamily="34" charset="0"/>
                <a:cs typeface="Arial" panose="020B0604020202020204" pitchFamily="34" charset="0"/>
                <a:sym typeface="Wingdings" panose="05000000000000000000" pitchFamily="2" charset="2"/>
              </a:rPr>
              <a:t>BGH-Urteil zu </a:t>
            </a:r>
            <a:r>
              <a:rPr lang="de-DE" sz="2800" dirty="0" smtClean="0">
                <a:solidFill>
                  <a:srgbClr val="0070C0"/>
                </a:solidFill>
                <a:latin typeface="Arial" panose="020B0604020202020204" pitchFamily="34" charset="0"/>
                <a:cs typeface="Arial" panose="020B0604020202020204" pitchFamily="34" charset="0"/>
                <a:sym typeface="Wingdings" panose="05000000000000000000" pitchFamily="2" charset="2"/>
              </a:rPr>
              <a:t>Formulierungen in der Patientenverfügung</a:t>
            </a:r>
          </a:p>
          <a:p>
            <a:pPr marL="0" indent="0">
              <a:buClr>
                <a:srgbClr val="FFC000"/>
              </a:buClr>
              <a:buNone/>
            </a:pPr>
            <a:endParaRPr lang="de-DE" sz="1000" dirty="0" smtClean="0">
              <a:latin typeface="Arial" panose="020B0604020202020204" pitchFamily="34" charset="0"/>
              <a:cs typeface="Arial" panose="020B0604020202020204" pitchFamily="34" charset="0"/>
              <a:sym typeface="Wingdings" panose="05000000000000000000" pitchFamily="2" charset="2"/>
            </a:endParaRPr>
          </a:p>
          <a:p>
            <a:pPr marL="0" indent="0">
              <a:buClr>
                <a:srgbClr val="FFC000"/>
              </a:buClr>
              <a:buNone/>
            </a:pPr>
            <a:r>
              <a:rPr lang="de-DE" sz="2800" b="1" dirty="0">
                <a:latin typeface="Arial" panose="020B0604020202020204" pitchFamily="34" charset="0"/>
                <a:cs typeface="Arial" panose="020B0604020202020204" pitchFamily="34" charset="0"/>
                <a:sym typeface="Wingdings" panose="05000000000000000000" pitchFamily="2" charset="2"/>
              </a:rPr>
              <a:t>Seit 2017</a:t>
            </a:r>
            <a:endParaRPr lang="de-DE" sz="2800" b="1" dirty="0">
              <a:latin typeface="Arial" panose="020B0604020202020204" pitchFamily="34" charset="0"/>
              <a:cs typeface="Arial" panose="020B0604020202020204" pitchFamily="34" charset="0"/>
            </a:endParaRPr>
          </a:p>
          <a:p>
            <a:pPr>
              <a:buClr>
                <a:srgbClr val="FFC000"/>
              </a:buClr>
            </a:pPr>
            <a:r>
              <a:rPr lang="de-DE" sz="2800" dirty="0" smtClean="0">
                <a:latin typeface="Arial" panose="020B0604020202020204" pitchFamily="34" charset="0"/>
                <a:cs typeface="Arial" panose="020B0604020202020204" pitchFamily="34" charset="0"/>
              </a:rPr>
              <a:t>Ausgestaltung des § 132g </a:t>
            </a:r>
            <a:r>
              <a:rPr lang="de-DE" sz="2800" dirty="0">
                <a:latin typeface="Arial" panose="020B0604020202020204" pitchFamily="34" charset="0"/>
                <a:cs typeface="Arial" panose="020B0604020202020204" pitchFamily="34" charset="0"/>
              </a:rPr>
              <a:t>SGB </a:t>
            </a:r>
            <a:r>
              <a:rPr lang="de-DE" sz="2800" dirty="0" smtClean="0">
                <a:latin typeface="Arial" panose="020B0604020202020204" pitchFamily="34" charset="0"/>
                <a:cs typeface="Arial" panose="020B0604020202020204" pitchFamily="34" charset="0"/>
              </a:rPr>
              <a:t>V</a:t>
            </a:r>
            <a:endParaRPr lang="de-DE" sz="2800" dirty="0"/>
          </a:p>
        </p:txBody>
      </p:sp>
    </p:spTree>
    <p:extLst>
      <p:ext uri="{BB962C8B-B14F-4D97-AF65-F5344CB8AC3E}">
        <p14:creationId xmlns:p14="http://schemas.microsoft.com/office/powerpoint/2010/main" val="141574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alpha val="83000"/>
          </a:schemeClr>
        </a:solid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Words>
  <Application>Microsoft Office PowerPoint</Application>
  <PresentationFormat>Breitbild</PresentationFormat>
  <Paragraphs>143</Paragraphs>
  <Slides>21</Slides>
  <Notes>9</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21</vt:i4>
      </vt:variant>
    </vt:vector>
  </HeadingPairs>
  <TitlesOfParts>
    <vt:vector size="26" baseType="lpstr">
      <vt:lpstr>Arial</vt:lpstr>
      <vt:lpstr>Calibri</vt:lpstr>
      <vt:lpstr>Wingdings</vt:lpstr>
      <vt:lpstr>Office</vt:lpstr>
      <vt:lpstr>Benutzerdefiniertes Design</vt:lpstr>
      <vt:lpstr>Gesundheitliche Versorgungsplanung (GVP) nach § 132g SGB V in Salzgitter  Vorstellung von  Dr. Rieke Schnakenberg</vt:lpstr>
      <vt:lpstr>Wer von Ihnen hat schon von  GVP oder ACP oder BVP gehört?  </vt:lpstr>
      <vt:lpstr>PowerPoint-Präsentation</vt:lpstr>
      <vt:lpstr>PowerPoint-Präsentation</vt:lpstr>
      <vt:lpstr>Einführung in GVP</vt:lpstr>
      <vt:lpstr>Warum Gesundheitliche Versorgungs-planung (GVP)?</vt:lpstr>
      <vt:lpstr>Was wird besprochen?</vt:lpstr>
      <vt:lpstr>Ggf. Vertreterdokumentation</vt:lpstr>
      <vt:lpstr>Rechtlicher Hintergrund</vt:lpstr>
      <vt:lpstr>Vereinbarung nach §132g Abs. 3 SGB V</vt:lpstr>
      <vt:lpstr>Weiterbildung und Refinanzierung</vt:lpstr>
      <vt:lpstr>Umsetzungsbeispiele</vt:lpstr>
      <vt:lpstr>Aktueller Umsetzungsstand in NDS</vt:lpstr>
      <vt:lpstr>2. Das GVP-Projekt</vt:lpstr>
      <vt:lpstr>Mein Angebot:</vt:lpstr>
      <vt:lpstr>Warum Vernetzung?</vt:lpstr>
      <vt:lpstr>Situation in Salzgitter</vt:lpstr>
      <vt:lpstr>PowerPoint-Präsentation</vt:lpstr>
      <vt:lpstr>DANKE für Ihre Aufmerksamkeit!</vt:lpstr>
      <vt:lpstr>Ausbildungsanbieter*innen</vt:lpstr>
      <vt:lpstr>Rolle der Hausärzte bei GVP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Rieke Schnakenberg</dc:creator>
  <cp:lastModifiedBy>HPVN</cp:lastModifiedBy>
  <cp:revision>102</cp:revision>
  <dcterms:created xsi:type="dcterms:W3CDTF">2022-01-07T12:37:52Z</dcterms:created>
  <dcterms:modified xsi:type="dcterms:W3CDTF">2022-10-24T08:44:10Z</dcterms:modified>
</cp:coreProperties>
</file>