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4"/>
  </p:notesMasterIdLst>
  <p:sldIdLst>
    <p:sldId id="256" r:id="rId5"/>
    <p:sldId id="275" r:id="rId6"/>
    <p:sldId id="268" r:id="rId7"/>
    <p:sldId id="274" r:id="rId8"/>
    <p:sldId id="277" r:id="rId9"/>
    <p:sldId id="278" r:id="rId10"/>
    <p:sldId id="279" r:id="rId11"/>
    <p:sldId id="280" r:id="rId12"/>
    <p:sldId id="281" r:id="rId1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9D0E"/>
    <a:srgbClr val="FFDD00"/>
    <a:srgbClr val="007DC4"/>
    <a:srgbClr val="B6C0C5"/>
    <a:srgbClr val="894F2E"/>
    <a:srgbClr val="E5097F"/>
    <a:srgbClr val="E52D38"/>
    <a:srgbClr val="D9DADA"/>
    <a:srgbClr val="EBECEC"/>
    <a:srgbClr val="009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038" y="78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FCE35-602A-431D-9A5C-817FAC5F8698}" type="datetimeFigureOut">
              <a:rPr lang="de-DE" smtClean="0"/>
              <a:t>14.11.2023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69829-3FE1-41A3-8A57-A277EBACAA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5404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EBDF966-4F45-44C1-8443-9CE8429225A4}"/>
              </a:ext>
            </a:extLst>
          </p:cNvPr>
          <p:cNvSpPr/>
          <p:nvPr userDrawn="1"/>
        </p:nvSpPr>
        <p:spPr>
          <a:xfrm>
            <a:off x="2665708" y="7271675"/>
            <a:ext cx="8026105" cy="288000"/>
          </a:xfrm>
          <a:prstGeom prst="rect">
            <a:avLst/>
          </a:prstGeom>
          <a:solidFill>
            <a:srgbClr val="EB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10A8C606-94C5-4EC5-B557-562E203A7E79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917255154"/>
              </p:ext>
            </p:extLst>
          </p:nvPr>
        </p:nvGraphicFramePr>
        <p:xfrm>
          <a:off x="7701593" y="6168325"/>
          <a:ext cx="2520000" cy="85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CorelDRAW" r:id="rId3" imgW="6004112" imgH="2054049" progId="CorelDraw.Graphic.17">
                  <p:embed/>
                </p:oleObj>
              </mc:Choice>
              <mc:Fallback>
                <p:oleObj name="CorelDRAW" r:id="rId3" imgW="6004112" imgH="2054049" progId="CorelDraw.Graphic.17">
                  <p:embed/>
                  <p:pic>
                    <p:nvPicPr>
                      <p:cNvPr id="10" name="Objekt 9">
                        <a:extLst>
                          <a:ext uri="{FF2B5EF4-FFF2-40B4-BE49-F238E27FC236}">
                            <a16:creationId xmlns:a16="http://schemas.microsoft.com/office/drawing/2014/main" id="{14FF11A2-370A-4C8E-913F-57CDC123DB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01593" y="6168325"/>
                        <a:ext cx="2520000" cy="859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>
            <a:extLst>
              <a:ext uri="{FF2B5EF4-FFF2-40B4-BE49-F238E27FC236}">
                <a16:creationId xmlns:a16="http://schemas.microsoft.com/office/drawing/2014/main" id="{BEBDF966-4F45-44C1-8443-9CE8429225A4}"/>
              </a:ext>
            </a:extLst>
          </p:cNvPr>
          <p:cNvSpPr/>
          <p:nvPr userDrawn="1"/>
        </p:nvSpPr>
        <p:spPr>
          <a:xfrm>
            <a:off x="1" y="7271675"/>
            <a:ext cx="2665708" cy="288000"/>
          </a:xfrm>
          <a:prstGeom prst="rect">
            <a:avLst/>
          </a:prstGeom>
          <a:solidFill>
            <a:srgbClr val="009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3004333" y="6997491"/>
            <a:ext cx="91884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Fotos: André</a:t>
            </a:r>
            <a:r>
              <a:rPr lang="de-DE" sz="60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00" baseline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Kugellis</a:t>
            </a:r>
            <a:endParaRPr lang="de-DE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925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EBDF966-4F45-44C1-8443-9CE8429225A4}"/>
              </a:ext>
            </a:extLst>
          </p:cNvPr>
          <p:cNvSpPr/>
          <p:nvPr userDrawn="1"/>
        </p:nvSpPr>
        <p:spPr>
          <a:xfrm>
            <a:off x="2665708" y="7271675"/>
            <a:ext cx="8026105" cy="288000"/>
          </a:xfrm>
          <a:prstGeom prst="rect">
            <a:avLst/>
          </a:prstGeom>
          <a:solidFill>
            <a:srgbClr val="EB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EBDF966-4F45-44C1-8443-9CE8429225A4}"/>
              </a:ext>
            </a:extLst>
          </p:cNvPr>
          <p:cNvSpPr/>
          <p:nvPr userDrawn="1"/>
        </p:nvSpPr>
        <p:spPr>
          <a:xfrm>
            <a:off x="1" y="7271675"/>
            <a:ext cx="2665708" cy="288000"/>
          </a:xfrm>
          <a:prstGeom prst="rect">
            <a:avLst/>
          </a:prstGeom>
          <a:solidFill>
            <a:srgbClr val="009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 userDrawn="1"/>
        </p:nvSpPr>
        <p:spPr>
          <a:xfrm>
            <a:off x="1" y="7267396"/>
            <a:ext cx="2665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1A0BB8-097E-4360-B5B2-E0DFAA4B68CD}" type="slidenum">
              <a:rPr lang="de-DE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0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714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122DFD50-7F57-4CC0-92A4-018899AFF34F}"/>
              </a:ext>
            </a:extLst>
          </p:cNvPr>
          <p:cNvSpPr txBox="1"/>
          <p:nvPr/>
        </p:nvSpPr>
        <p:spPr>
          <a:xfrm>
            <a:off x="3097321" y="489418"/>
            <a:ext cx="7123811" cy="99257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de-DE" sz="4800" b="0" i="0" u="none" strike="noStrike" baseline="0" dirty="0" smtClean="0">
                <a:solidFill>
                  <a:srgbClr val="009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Stadt Salzgitter</a:t>
            </a:r>
          </a:p>
          <a:p>
            <a:pPr algn="l"/>
            <a:endParaRPr lang="de-DE" sz="1050" b="1" i="0" u="none" strike="noStrike" baseline="0" dirty="0">
              <a:solidFill>
                <a:srgbClr val="2A5F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200400" y="1605416"/>
            <a:ext cx="68770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5400" dirty="0" smtClean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neue Betreuungsrecht ab 2023</a:t>
            </a:r>
          </a:p>
          <a:p>
            <a:pPr algn="l"/>
            <a:endParaRPr lang="de-DE" sz="2400" dirty="0" smtClean="0">
              <a:solidFill>
                <a:srgbClr val="221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2400" dirty="0" smtClean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Wesentliche </a:t>
            </a:r>
            <a:r>
              <a:rPr lang="de-DE" sz="2400" dirty="0" smtClean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Änderungen</a:t>
            </a:r>
          </a:p>
          <a:p>
            <a:pPr algn="l"/>
            <a:r>
              <a:rPr lang="de-DE" sz="2400" dirty="0" smtClean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Erforderlichkeitsgrundsatz</a:t>
            </a:r>
          </a:p>
          <a:p>
            <a:pPr algn="l"/>
            <a:r>
              <a:rPr lang="de-DE" sz="2400" dirty="0" smtClean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Pflicht </a:t>
            </a:r>
            <a:r>
              <a:rPr lang="de-DE" sz="2400" dirty="0" smtClean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 Wunschbefolgung</a:t>
            </a:r>
          </a:p>
          <a:p>
            <a:pPr algn="l"/>
            <a:r>
              <a:rPr lang="de-DE" sz="2400" dirty="0" smtClean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Betreuerauswahl</a:t>
            </a:r>
          </a:p>
          <a:p>
            <a:pPr algn="l"/>
            <a:r>
              <a:rPr lang="de-DE" sz="2400" dirty="0" smtClean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Gerichtliche Aufsicht</a:t>
            </a:r>
          </a:p>
          <a:p>
            <a:pPr algn="l"/>
            <a:endParaRPr lang="de-DE" sz="5400" dirty="0" smtClean="0">
              <a:solidFill>
                <a:srgbClr val="221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L:\W\WIS\CI SZ\18-0007-R PP Masterfolien\Bildmotive\Bild 17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670175" cy="727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31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122DFD50-7F57-4CC0-92A4-018899AFF34F}"/>
              </a:ext>
            </a:extLst>
          </p:cNvPr>
          <p:cNvSpPr txBox="1"/>
          <p:nvPr/>
        </p:nvSpPr>
        <p:spPr>
          <a:xfrm>
            <a:off x="3097321" y="489418"/>
            <a:ext cx="7123811" cy="83099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de-DE" sz="4800" b="0" i="0" u="none" strike="noStrike" baseline="0" dirty="0" smtClean="0">
                <a:solidFill>
                  <a:srgbClr val="009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Wesentliche Änderungen</a:t>
            </a:r>
            <a:endParaRPr lang="de-DE" sz="1050" b="1" i="0" u="none" strike="noStrike" baseline="0" dirty="0">
              <a:solidFill>
                <a:srgbClr val="2A5F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097320" y="1595891"/>
            <a:ext cx="712381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smtClean="0"/>
              <a:t>Grundlegende Modernisierung (UN-Behindertenrechtskonvention). </a:t>
            </a:r>
          </a:p>
          <a:p>
            <a:r>
              <a:rPr lang="de-DE" sz="2800" b="1" dirty="0" smtClean="0"/>
              <a:t>B</a:t>
            </a:r>
            <a:r>
              <a:rPr lang="de-DE" sz="2800" b="1" dirty="0" smtClean="0"/>
              <a:t>etrifft </a:t>
            </a:r>
            <a:r>
              <a:rPr lang="de-DE" sz="2800" b="1" dirty="0" smtClean="0"/>
              <a:t>Volljährige, </a:t>
            </a:r>
            <a:r>
              <a:rPr lang="de-DE" sz="2800" b="1" dirty="0"/>
              <a:t>die aufgrund einer Krankheit oder Behinderung ihre rechtlichen Angelegenheiten nicht oder nur begrenzt besorgen können. Zu den Neuerungen </a:t>
            </a:r>
            <a:r>
              <a:rPr lang="de-DE" sz="2800" b="1" dirty="0" smtClean="0"/>
              <a:t>gehören</a:t>
            </a:r>
            <a:endParaRPr lang="de-DE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b="1" dirty="0"/>
              <a:t>Stärkung der Selbstbestimmung betreuter Menschen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b="1" dirty="0"/>
              <a:t>Sicherung der Qualität der beruflichen Betreuung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b="1" dirty="0"/>
              <a:t>Anbindung ehrenamtlicher Betreuer an </a:t>
            </a:r>
            <a:r>
              <a:rPr lang="de-DE" sz="2800" b="1" dirty="0" smtClean="0"/>
              <a:t>Betreuungsvereine / Stärkung der Vereine</a:t>
            </a:r>
            <a:endParaRPr lang="de-DE" sz="1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"/>
            <a:ext cx="2663957" cy="727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8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122DFD50-7F57-4CC0-92A4-018899AFF34F}"/>
              </a:ext>
            </a:extLst>
          </p:cNvPr>
          <p:cNvSpPr txBox="1"/>
          <p:nvPr/>
        </p:nvSpPr>
        <p:spPr>
          <a:xfrm>
            <a:off x="3097321" y="489418"/>
            <a:ext cx="7123811" cy="76944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de-DE" sz="4400" b="0" i="0" u="none" strike="noStrike" baseline="0" dirty="0" smtClean="0">
                <a:solidFill>
                  <a:srgbClr val="009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Erforderlichkeitsgrundsatz</a:t>
            </a:r>
            <a:endParaRPr lang="de-DE" sz="4400" b="1" i="0" u="none" strike="noStrike" baseline="0" dirty="0">
              <a:solidFill>
                <a:srgbClr val="2A5F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EBDF966-4F45-44C1-8443-9CE8429225A4}"/>
              </a:ext>
            </a:extLst>
          </p:cNvPr>
          <p:cNvSpPr/>
          <p:nvPr/>
        </p:nvSpPr>
        <p:spPr>
          <a:xfrm>
            <a:off x="0" y="-1"/>
            <a:ext cx="2665708" cy="7271675"/>
          </a:xfrm>
          <a:prstGeom prst="rect">
            <a:avLst/>
          </a:prstGeom>
          <a:solidFill>
            <a:srgbClr val="D9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pic>
        <p:nvPicPr>
          <p:cNvPr id="12290" name="Picture 2" descr="E:\Bild 10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467" y="-664"/>
            <a:ext cx="2670175" cy="727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2673350" y="1794679"/>
            <a:ext cx="754778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de-DE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Ein </a:t>
            </a: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</a:rPr>
              <a:t>Betreuer </a:t>
            </a:r>
            <a:r>
              <a:rPr lang="de-DE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darf nur </a:t>
            </a: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</a:rPr>
              <a:t>bestellt </a:t>
            </a:r>
            <a:r>
              <a:rPr lang="de-DE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werden, </a:t>
            </a: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</a:rPr>
              <a:t>wenn dies erforderlich ist </a:t>
            </a:r>
            <a:endParaRPr lang="de-DE" sz="24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de-DE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(§</a:t>
            </a: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</a:rPr>
              <a:t> 1814 Absatz 3 Bürgerliches Gesetzbuch (BGB</a:t>
            </a:r>
            <a:r>
              <a:rPr lang="de-DE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)). 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de-DE" sz="24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Bevollmächtigung möglich?</a:t>
            </a:r>
          </a:p>
          <a:p>
            <a:pPr lvl="1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Andere </a:t>
            </a:r>
            <a:r>
              <a:rPr lang="de-DE" altLang="de-D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Hilfen </a:t>
            </a:r>
            <a:r>
              <a:rPr lang="de-DE" altLang="de-D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vorhanden?</a:t>
            </a:r>
          </a:p>
          <a:p>
            <a:pPr lvl="1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Unterstützung</a:t>
            </a:r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die auf sozialen Rechten oder anderen Vorschriften </a:t>
            </a:r>
            <a:r>
              <a:rPr lang="de-DE" altLang="de-D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beruht. </a:t>
            </a:r>
            <a:endParaRPr lang="de-DE" altLang="de-DE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tatsächliche </a:t>
            </a: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</a:rPr>
              <a:t>Unterstützungsleistungen durch Familienangehörige, Bekannte oder soziale </a:t>
            </a:r>
            <a:r>
              <a:rPr lang="de-DE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Dienste? 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-84638"/>
            <a:ext cx="3121367" cy="169277"/>
          </a:xfrm>
          <a:prstGeom prst="rect">
            <a:avLst/>
          </a:prstGeom>
          <a:solidFill>
            <a:srgbClr val="EEF1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 Betreuer darf nur bestellt werden, wenn dies erforderlich ist. 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65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122DFD50-7F57-4CC0-92A4-018899AFF34F}"/>
              </a:ext>
            </a:extLst>
          </p:cNvPr>
          <p:cNvSpPr txBox="1"/>
          <p:nvPr/>
        </p:nvSpPr>
        <p:spPr>
          <a:xfrm>
            <a:off x="3097321" y="489418"/>
            <a:ext cx="7123811" cy="86946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de-DE" sz="4000" b="0" i="0" u="none" strike="noStrike" baseline="0" dirty="0" smtClean="0">
                <a:solidFill>
                  <a:srgbClr val="009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Pflicht zur Wunschbefolgung</a:t>
            </a:r>
          </a:p>
          <a:p>
            <a:pPr algn="l"/>
            <a:endParaRPr lang="de-DE" sz="1050" b="1" i="0" u="none" strike="noStrike" baseline="0" dirty="0">
              <a:solidFill>
                <a:srgbClr val="2A5F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L:\W\WIS\CI SZ\18-0007-R PP Masterfolien\Bildmotive\Bild 16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750" y="0"/>
            <a:ext cx="2670175" cy="727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2673349" y="1240682"/>
            <a:ext cx="7413625" cy="5750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875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de-DE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Der </a:t>
            </a:r>
            <a:r>
              <a:rPr lang="de-DE" sz="2800" dirty="0">
                <a:latin typeface="Arial" panose="020B0604020202020204" pitchFamily="34" charset="0"/>
                <a:ea typeface="Calibri" panose="020F0502020204030204" pitchFamily="34" charset="0"/>
              </a:rPr>
              <a:t>Betreuer </a:t>
            </a:r>
            <a:r>
              <a:rPr lang="de-DE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hat die </a:t>
            </a:r>
            <a:r>
              <a:rPr lang="de-DE" sz="2800" dirty="0">
                <a:latin typeface="Arial" panose="020B0604020202020204" pitchFamily="34" charset="0"/>
                <a:ea typeface="Calibri" panose="020F0502020204030204" pitchFamily="34" charset="0"/>
              </a:rPr>
              <a:t>Angelegenheiten der betreuten Person so zu besorgen hat, dass diese im Rahmen ihrer Möglichkeiten ihr Leben nach ihren Wünschen gestalten kann. </a:t>
            </a:r>
            <a:r>
              <a:rPr lang="de-DE" sz="28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(freier Wille)</a:t>
            </a:r>
          </a:p>
          <a:p>
            <a:pPr lvl="0">
              <a:spcBef>
                <a:spcPts val="1875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de-DE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Vertretungsmacht nur, </a:t>
            </a:r>
            <a:r>
              <a:rPr lang="de-DE" sz="2800" dirty="0">
                <a:latin typeface="Arial" panose="020B0604020202020204" pitchFamily="34" charset="0"/>
                <a:ea typeface="Calibri" panose="020F0502020204030204" pitchFamily="34" charset="0"/>
              </a:rPr>
              <a:t>soweit dies erforderlich ist. </a:t>
            </a:r>
            <a:endParaRPr lang="de-DE" sz="28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>
              <a:spcBef>
                <a:spcPts val="1875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de-DE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Den </a:t>
            </a:r>
            <a:r>
              <a:rPr lang="de-DE" sz="2800" dirty="0">
                <a:latin typeface="Arial" panose="020B0604020202020204" pitchFamily="34" charset="0"/>
                <a:ea typeface="Calibri" panose="020F0502020204030204" pitchFamily="34" charset="0"/>
              </a:rPr>
              <a:t>festgestellten Wünschen der betreuten Person hat der Betreuer in den gesetzlich festgelegten Grenzen zu entsprechen und sie bei deren Umsetzung rechtlich zu unterstützen (§ 1821 BGB).</a:t>
            </a:r>
            <a:endParaRPr lang="de-DE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92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122DFD50-7F57-4CC0-92A4-018899AFF34F}"/>
              </a:ext>
            </a:extLst>
          </p:cNvPr>
          <p:cNvSpPr txBox="1"/>
          <p:nvPr/>
        </p:nvSpPr>
        <p:spPr>
          <a:xfrm>
            <a:off x="3097321" y="489418"/>
            <a:ext cx="7123811" cy="41549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de-DE" sz="1050" b="1" i="0" u="none" strike="noStrike" baseline="0" dirty="0" smtClean="0">
                <a:solidFill>
                  <a:srgbClr val="2A5F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Wunschbefolgung</a:t>
            </a:r>
          </a:p>
          <a:p>
            <a:pPr algn="l"/>
            <a:endParaRPr lang="de-DE" sz="1050" b="1" i="0" u="none" strike="noStrike" baseline="0" dirty="0">
              <a:solidFill>
                <a:srgbClr val="2A5F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 descr="L:\W\WIS\CI SZ\18-0007-R PP Masterfolien\Bildmotive\Bild 7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749" y="0"/>
            <a:ext cx="2670175" cy="727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299" y="0"/>
            <a:ext cx="7829551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5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122DFD50-7F57-4CC0-92A4-018899AFF34F}"/>
              </a:ext>
            </a:extLst>
          </p:cNvPr>
          <p:cNvSpPr txBox="1"/>
          <p:nvPr/>
        </p:nvSpPr>
        <p:spPr>
          <a:xfrm>
            <a:off x="3097321" y="489418"/>
            <a:ext cx="7123811" cy="132343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e-DE" sz="4000" dirty="0">
                <a:solidFill>
                  <a:srgbClr val="009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Auswahl des Betreuers / der Betreuerin</a:t>
            </a:r>
          </a:p>
        </p:txBody>
      </p:sp>
      <p:pic>
        <p:nvPicPr>
          <p:cNvPr id="3075" name="Picture 3" descr="L:\W\WIS\CI SZ\18-0007-R PP Masterfolien\Bildmotive\Bild 7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749" y="0"/>
            <a:ext cx="2670175" cy="727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2828925" y="3041174"/>
            <a:ext cx="71056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dirty="0" smtClean="0">
                <a:latin typeface="Arial" panose="020B0604020202020204" pitchFamily="34" charset="0"/>
                <a:ea typeface="Calibri" panose="020F0502020204030204" pitchFamily="34" charset="0"/>
              </a:rPr>
              <a:t>Bei </a:t>
            </a:r>
            <a:r>
              <a:rPr lang="de-DE" sz="3600" dirty="0">
                <a:latin typeface="Arial" panose="020B0604020202020204" pitchFamily="34" charset="0"/>
                <a:ea typeface="Calibri" panose="020F0502020204030204" pitchFamily="34" charset="0"/>
              </a:rPr>
              <a:t>der Auswahl des zu bestellenden Betreuers hat das Betreuungsgericht grundsätzlich die Wünsche der zu betreuenden Person zu berücksichtigen (§ 1816 Absatz 2 BGB).</a:t>
            </a:r>
            <a:br>
              <a:rPr lang="de-DE" sz="3600" dirty="0"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55083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122DFD50-7F57-4CC0-92A4-018899AFF34F}"/>
              </a:ext>
            </a:extLst>
          </p:cNvPr>
          <p:cNvSpPr txBox="1"/>
          <p:nvPr/>
        </p:nvSpPr>
        <p:spPr>
          <a:xfrm>
            <a:off x="3097321" y="489418"/>
            <a:ext cx="7123811" cy="76944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de-DE" sz="4400" dirty="0" smtClean="0">
                <a:solidFill>
                  <a:srgbClr val="009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Gerichtliche Aufsicht</a:t>
            </a:r>
            <a:endParaRPr lang="de-DE" sz="4400" b="1" i="0" u="none" strike="noStrike" baseline="0" dirty="0">
              <a:solidFill>
                <a:srgbClr val="2A5F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EBDF966-4F45-44C1-8443-9CE8429225A4}"/>
              </a:ext>
            </a:extLst>
          </p:cNvPr>
          <p:cNvSpPr/>
          <p:nvPr/>
        </p:nvSpPr>
        <p:spPr>
          <a:xfrm>
            <a:off x="0" y="-1"/>
            <a:ext cx="2665708" cy="7271675"/>
          </a:xfrm>
          <a:prstGeom prst="rect">
            <a:avLst/>
          </a:prstGeom>
          <a:solidFill>
            <a:srgbClr val="D9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pic>
        <p:nvPicPr>
          <p:cNvPr id="12290" name="Picture 2" descr="E:\Bild 10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467" y="-664"/>
            <a:ext cx="2670175" cy="727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2673350" y="1118853"/>
            <a:ext cx="7785100" cy="426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875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de-DE" sz="24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>
              <a:spcBef>
                <a:spcPts val="1875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de-DE" sz="24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>
              <a:spcBef>
                <a:spcPts val="1875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de-DE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Die </a:t>
            </a: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</a:rPr>
              <a:t>Wünsche betreuter Menschen </a:t>
            </a:r>
            <a:r>
              <a:rPr lang="de-DE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sind zentraler </a:t>
            </a: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</a:rPr>
              <a:t>Maßstab für die Aufsicht und Kontrolle durch die Betreuungsgerichte. </a:t>
            </a:r>
            <a:endParaRPr lang="de-DE" sz="24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>
              <a:spcBef>
                <a:spcPts val="1875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de-DE" sz="24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>
              <a:spcBef>
                <a:spcPts val="1875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de-DE" sz="2400" b="1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>
              <a:spcBef>
                <a:spcPts val="1875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de-DE" sz="24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Berichtspflicht </a:t>
            </a:r>
            <a:r>
              <a:rPr lang="de-DE" sz="2400" b="1" dirty="0">
                <a:latin typeface="Arial" panose="020B0604020202020204" pitchFamily="34" charset="0"/>
                <a:ea typeface="Calibri" panose="020F0502020204030204" pitchFamily="34" charset="0"/>
              </a:rPr>
              <a:t>des </a:t>
            </a:r>
            <a:r>
              <a:rPr lang="de-DE" sz="24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Betreuers </a:t>
            </a:r>
            <a:r>
              <a:rPr lang="de-DE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(§ 1863 BGB).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35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122DFD50-7F57-4CC0-92A4-018899AFF34F}"/>
              </a:ext>
            </a:extLst>
          </p:cNvPr>
          <p:cNvSpPr txBox="1"/>
          <p:nvPr/>
        </p:nvSpPr>
        <p:spPr>
          <a:xfrm>
            <a:off x="3097321" y="489418"/>
            <a:ext cx="7123811" cy="156966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de-DE" sz="4800" dirty="0" smtClean="0">
                <a:solidFill>
                  <a:srgbClr val="009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Aufgaben des Betreuers</a:t>
            </a:r>
          </a:p>
          <a:p>
            <a:pPr algn="l"/>
            <a:r>
              <a:rPr lang="de-DE" sz="4800" b="0" i="0" u="none" strike="noStrike" baseline="0" dirty="0" smtClean="0">
                <a:solidFill>
                  <a:srgbClr val="009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Wesentliche Änderungen</a:t>
            </a:r>
            <a:endParaRPr lang="de-DE" sz="1050" b="1" i="0" u="none" strike="noStrike" baseline="0" dirty="0">
              <a:solidFill>
                <a:srgbClr val="2A5F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097320" y="1595891"/>
            <a:ext cx="71238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9B45"/>
              </a:buClr>
              <a:buFont typeface="Arial" panose="020B0604020202020204" pitchFamily="34" charset="0"/>
              <a:buChar char="•"/>
            </a:pPr>
            <a:endParaRPr lang="de-DE" sz="1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"/>
            <a:ext cx="2663957" cy="727254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568" y="1320415"/>
            <a:ext cx="8046245" cy="623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122DFD50-7F57-4CC0-92A4-018899AFF34F}"/>
              </a:ext>
            </a:extLst>
          </p:cNvPr>
          <p:cNvSpPr txBox="1"/>
          <p:nvPr/>
        </p:nvSpPr>
        <p:spPr>
          <a:xfrm>
            <a:off x="3335446" y="422743"/>
            <a:ext cx="7123811" cy="61247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de-DE" sz="2800" b="1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Vorträge zu</a:t>
            </a:r>
          </a:p>
          <a:p>
            <a:pPr algn="l"/>
            <a:endParaRPr lang="de-D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800" b="1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Vorsorgevollmachten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Aufgaben von Betreuern und Betreuerinnen</a:t>
            </a:r>
          </a:p>
          <a:p>
            <a:pPr algn="l"/>
            <a:endParaRPr lang="de-DE" sz="28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2800" b="1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Sprechen</a:t>
            </a:r>
            <a:r>
              <a:rPr lang="de-DE" sz="2800" b="1" i="0" u="none" strike="noStrike" dirty="0" smtClean="0">
                <a:latin typeface="Arial" panose="020B0604020202020204" pitchFamily="34" charset="0"/>
                <a:cs typeface="Arial" panose="020B0604020202020204" pitchFamily="34" charset="0"/>
              </a:rPr>
              <a:t> Sie uns gerne an und vereinbaren </a:t>
            </a:r>
            <a:r>
              <a:rPr lang="de-DE" sz="2800" b="1" i="0" u="none" strike="noStrike" dirty="0" smtClean="0">
                <a:latin typeface="Arial" panose="020B0604020202020204" pitchFamily="34" charset="0"/>
                <a:cs typeface="Arial" panose="020B0604020202020204" pitchFamily="34" charset="0"/>
              </a:rPr>
              <a:t>einen </a:t>
            </a:r>
            <a:r>
              <a:rPr lang="de-DE" sz="2800" b="1" i="0" u="none" strike="noStrike" dirty="0" smtClean="0">
                <a:latin typeface="Arial" panose="020B0604020202020204" pitchFamily="34" charset="0"/>
                <a:cs typeface="Arial" panose="020B0604020202020204" pitchFamily="34" charset="0"/>
              </a:rPr>
              <a:t>persönlichen Termin</a:t>
            </a:r>
          </a:p>
          <a:p>
            <a:pPr algn="l"/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05341 839 2470</a:t>
            </a:r>
          </a:p>
          <a:p>
            <a:pPr algn="l"/>
            <a:endParaRPr lang="de-DE" sz="2800" b="1" i="0" u="none" strike="noStrik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2800" b="1" i="0" u="none" strike="noStrik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Vielen Dank für Ihre Aufmerksamkeit</a:t>
            </a:r>
            <a:endParaRPr lang="de-DE" sz="2800" b="1" i="0" u="none" strike="noStrik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 descr="L:\W\WIS\CI SZ\18-0007-R PP Masterfolien\Bildmotive\Bild 7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749" y="0"/>
            <a:ext cx="2670175" cy="727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39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rste_x0020_Gliederungsebene xmlns="098b30c3-2530-4909-a731-cf487439d7e9">Power-Point-Präsentation</Erste_x0020_Gliederungsebene>
    <Abschnitt xmlns="ac449340-e7b7-4cc2-b017-ab28bff398e7" xsi:nil="true"/>
    <Stichworte xmlns="ac449340-e7b7-4cc2-b017-ab28bff398e7" xsi:nil="true"/>
    <Highlight xmlns="ac449340-e7b7-4cc2-b017-ab28bff398e7">false</Highlight>
    <Kurzfassung xmlns="ac449340-e7b7-4cc2-b017-ab28bff398e7">&lt;div&gt;&lt;/div&gt;</Kurzfassung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OE-Informationen" ma:contentTypeID="0x01010046963FB931352540B9B948C67AA86ECD0092D43E35694A754DB86A56B63BA9E211" ma:contentTypeVersion="14" ma:contentTypeDescription="Standardtyp für die von den Organisationseinheiten eingestellten Dokumente" ma:contentTypeScope="" ma:versionID="4b982c2ac8a3cb0d968d2a0ad642aff7">
  <xsd:schema xmlns:xsd="http://www.w3.org/2001/XMLSchema" xmlns:xs="http://www.w3.org/2001/XMLSchema" xmlns:p="http://schemas.microsoft.com/office/2006/metadata/properties" xmlns:ns2="ac449340-e7b7-4cc2-b017-ab28bff398e7" xmlns:ns3="098b30c3-2530-4909-a731-cf487439d7e9" targetNamespace="http://schemas.microsoft.com/office/2006/metadata/properties" ma:root="true" ma:fieldsID="0389e5d34ff2de471032ff7f6a650820" ns2:_="" ns3:_="">
    <xsd:import namespace="ac449340-e7b7-4cc2-b017-ab28bff398e7"/>
    <xsd:import namespace="098b30c3-2530-4909-a731-cf487439d7e9"/>
    <xsd:element name="properties">
      <xsd:complexType>
        <xsd:sequence>
          <xsd:element name="documentManagement">
            <xsd:complexType>
              <xsd:all>
                <xsd:element ref="ns2:Kurzfassung" minOccurs="0"/>
                <xsd:element ref="ns2:Highlight" minOccurs="0"/>
                <xsd:element ref="ns2:Stichworte" minOccurs="0"/>
                <xsd:element ref="ns3:Erste_x0020_Gliederungsebene" minOccurs="0"/>
                <xsd:element ref="ns2:Abschnit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49340-e7b7-4cc2-b017-ab28bff398e7" elementFormDefault="qualified">
    <xsd:import namespace="http://schemas.microsoft.com/office/2006/documentManagement/types"/>
    <xsd:import namespace="http://schemas.microsoft.com/office/infopath/2007/PartnerControls"/>
    <xsd:element name="Kurzfassung" ma:index="2" nillable="true" ma:displayName="Kurzfassung" ma:description="Kurzbeschreibung des Dokuments zum Zwecke der Vorschau" ma:internalName="Kurzfassung">
      <xsd:simpleType>
        <xsd:restriction base="dms:Note"/>
      </xsd:simpleType>
    </xsd:element>
    <xsd:element name="Highlight" ma:index="3" nillable="true" ma:displayName="Wichtiges Dokument" ma:default="0" ma:description="Dokument wird in der Auflistung der Dokumente hervorgehoben." ma:internalName="Highlight" ma:readOnly="false">
      <xsd:simpleType>
        <xsd:restriction base="dms:Boolean"/>
      </xsd:simpleType>
    </xsd:element>
    <xsd:element name="Stichworte" ma:index="4" nillable="true" ma:displayName="Stichworte" ma:description="Gegebenenfalls Eingabe von Stichworten um die Suche zu unterstützen. Mehrere Stichworte bitte mit Semikolon trennen." ma:internalName="Stichworte">
      <xsd:simpleType>
        <xsd:restriction base="dms:Text">
          <xsd:maxLength value="255"/>
        </xsd:restriction>
      </xsd:simpleType>
    </xsd:element>
    <xsd:element name="Abschnitt" ma:index="6" nillable="true" ma:displayName="Zweite Gliederungsebene" ma:internalName="Abschnitt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8b30c3-2530-4909-a731-cf487439d7e9" elementFormDefault="qualified">
    <xsd:import namespace="http://schemas.microsoft.com/office/2006/documentManagement/types"/>
    <xsd:import namespace="http://schemas.microsoft.com/office/infopath/2007/PartnerControls"/>
    <xsd:element name="Erste_x0020_Gliederungsebene" ma:index="5" nillable="true" ma:displayName="Erste Gliederungsebene" ma:description="Erste Ebene zur Gliederung der eingestellten Dokumente" ma:internalName="Erste_x0020_Gliederungseben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Inhaltstyp"/>
        <xsd:element ref="dc:title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20D9B3-4300-4339-935D-7E7CBBDFE4CE}">
  <ds:schemaRefs>
    <ds:schemaRef ds:uri="098b30c3-2530-4909-a731-cf487439d7e9"/>
    <ds:schemaRef ds:uri="http://purl.org/dc/elements/1.1/"/>
    <ds:schemaRef ds:uri="http://schemas.openxmlformats.org/package/2006/metadata/core-properties"/>
    <ds:schemaRef ds:uri="http://purl.org/dc/terms/"/>
    <ds:schemaRef ds:uri="ac449340-e7b7-4cc2-b017-ab28bff398e7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F19887B-98DF-491C-A3FC-6720FCCD92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B99CA9-F0A8-4EA4-A14D-EB8C2ACA6B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449340-e7b7-4cc2-b017-ab28bff398e7"/>
    <ds:schemaRef ds:uri="098b30c3-2530-4909-a731-cf487439d7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293</Words>
  <Application>Microsoft Office PowerPoint</Application>
  <PresentationFormat>Benutzerdefiniert</PresentationFormat>
  <Paragraphs>51</Paragraphs>
  <Slides>9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Symbol</vt:lpstr>
      <vt:lpstr>Office</vt:lpstr>
      <vt:lpstr>CorelDRAW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LMC</dc:creator>
  <cp:lastModifiedBy>Oloff, Bernd</cp:lastModifiedBy>
  <cp:revision>44</cp:revision>
  <dcterms:created xsi:type="dcterms:W3CDTF">2018-02-09T12:35:35Z</dcterms:created>
  <dcterms:modified xsi:type="dcterms:W3CDTF">2023-11-14T12:08:24Z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0x01010046963FB931352540B9B948C67AA86ECD0092D43E35694A754DB86A56B63BA9E211</vt:lpwstr>
  </property>
</Properties>
</file>