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98" r:id="rId2"/>
    <p:sldId id="299" r:id="rId3"/>
    <p:sldId id="311" r:id="rId4"/>
    <p:sldId id="312" r:id="rId5"/>
    <p:sldId id="315" r:id="rId6"/>
    <p:sldId id="317" r:id="rId7"/>
    <p:sldId id="307" r:id="rId8"/>
    <p:sldId id="324" r:id="rId9"/>
    <p:sldId id="301" r:id="rId10"/>
    <p:sldId id="300" r:id="rId11"/>
    <p:sldId id="325" r:id="rId12"/>
    <p:sldId id="318" r:id="rId13"/>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2" autoAdjust="0"/>
    <p:restoredTop sz="97254" autoAdjust="0"/>
  </p:normalViewPr>
  <p:slideViewPr>
    <p:cSldViewPr>
      <p:cViewPr varScale="1">
        <p:scale>
          <a:sx n="152" d="100"/>
          <a:sy n="152" d="100"/>
        </p:scale>
        <p:origin x="-444" y="-90"/>
      </p:cViewPr>
      <p:guideLst>
        <p:guide orient="horz" pos="2160"/>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7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A600F65-C6D4-4D56-B766-1C22327FB6E8}" type="datetimeFigureOut">
              <a:rPr lang="de-DE" smtClean="0"/>
              <a:pPr/>
              <a:t>20.11.2024</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F81B388-5038-4FE3-A289-891C82936155}" type="slidenum">
              <a:rPr lang="de-DE" smtClean="0"/>
              <a:pPr/>
              <a:t>‹Nr.›</a:t>
            </a:fld>
            <a:endParaRPr lang="de-DE"/>
          </a:p>
        </p:txBody>
      </p:sp>
    </p:spTree>
    <p:extLst>
      <p:ext uri="{BB962C8B-B14F-4D97-AF65-F5344CB8AC3E}">
        <p14:creationId xmlns:p14="http://schemas.microsoft.com/office/powerpoint/2010/main" val="2598060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9422ED1-90D7-43B0-8406-6FDE774E362D}" type="datetimeFigureOut">
              <a:rPr lang="de-DE" smtClean="0"/>
              <a:pPr/>
              <a:t>20.11.2024</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779400F-D1BE-4497-A3AA-A016BA0C488A}" type="slidenum">
              <a:rPr lang="de-DE" smtClean="0"/>
              <a:pPr/>
              <a:t>‹Nr.›</a:t>
            </a:fld>
            <a:endParaRPr lang="de-DE"/>
          </a:p>
        </p:txBody>
      </p:sp>
    </p:spTree>
    <p:extLst>
      <p:ext uri="{BB962C8B-B14F-4D97-AF65-F5344CB8AC3E}">
        <p14:creationId xmlns:p14="http://schemas.microsoft.com/office/powerpoint/2010/main" val="136606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1" name="Untertitel 2"/>
          <p:cNvSpPr txBox="1">
            <a:spLocks/>
          </p:cNvSpPr>
          <p:nvPr userDrawn="1"/>
        </p:nvSpPr>
        <p:spPr>
          <a:xfrm>
            <a:off x="755577" y="2517744"/>
            <a:ext cx="4167077" cy="648073"/>
          </a:xfrm>
          <a:prstGeom prst="rect">
            <a:avLst/>
          </a:prstGeom>
        </p:spPr>
        <p:txBody>
          <a:bodyPr vert="horz" lIns="91440" tIns="45720" rIns="91440" bIns="45720" rtlCol="0">
            <a:normAutofit fontScale="92500" lnSpcReduction="20000"/>
          </a:bodyPr>
          <a:lstStyle>
            <a:lvl1pPr marL="342900" indent="-342900" algn="just" defTabSz="914400" rtl="0" eaLnBrk="1" latinLnBrk="0" hangingPunct="1">
              <a:spcBef>
                <a:spcPct val="20000"/>
              </a:spcBef>
              <a:buFont typeface="Arial" pitchFamily="34" charset="0"/>
              <a:buChar char="•"/>
              <a:defRPr sz="2800" kern="1200">
                <a:solidFill>
                  <a:srgbClr val="0070C0"/>
                </a:solidFill>
                <a:latin typeface="Consolas" pitchFamily="49" charset="0"/>
                <a:ea typeface="+mn-ea"/>
                <a:cs typeface="Consolas" pitchFamily="49"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a:buNone/>
              <a:defRPr/>
            </a:pPr>
            <a:endParaRPr lang="de-DE" sz="2000" b="1" dirty="0" smtClean="0">
              <a:solidFill>
                <a:schemeClr val="accent1">
                  <a:lumMod val="50000"/>
                </a:schemeClr>
              </a:solidFill>
            </a:endParaRPr>
          </a:p>
          <a:p>
            <a:pPr algn="l">
              <a:buFont typeface="Wingdings"/>
              <a:buNone/>
              <a:defRPr/>
            </a:pPr>
            <a:r>
              <a:rPr lang="de-DE" sz="2000" b="1" dirty="0" smtClean="0">
                <a:solidFill>
                  <a:schemeClr val="accent1">
                    <a:lumMod val="50000"/>
                  </a:schemeClr>
                </a:solidFill>
                <a:latin typeface="Cambria" panose="02040503050406030204" pitchFamily="18" charset="0"/>
              </a:rPr>
              <a:t>Berufsfeuerwehr Salzgitter</a:t>
            </a:r>
            <a:endParaRPr lang="de-DE" sz="2000" b="1" dirty="0">
              <a:solidFill>
                <a:schemeClr val="accent1">
                  <a:lumMod val="50000"/>
                </a:schemeClr>
              </a:solidFill>
              <a:latin typeface="Cambria" panose="02040503050406030204" pitchFamily="18" charset="0"/>
            </a:endParaRPr>
          </a:p>
        </p:txBody>
      </p:sp>
      <p:sp>
        <p:nvSpPr>
          <p:cNvPr id="13" name="Titel 1"/>
          <p:cNvSpPr>
            <a:spLocks noGrp="1"/>
          </p:cNvSpPr>
          <p:nvPr>
            <p:ph type="title" hasCustomPrompt="1"/>
          </p:nvPr>
        </p:nvSpPr>
        <p:spPr>
          <a:xfrm>
            <a:off x="764963" y="3165816"/>
            <a:ext cx="7479445" cy="857250"/>
          </a:xfrm>
        </p:spPr>
        <p:txBody>
          <a:bodyPr>
            <a:normAutofit/>
          </a:bodyPr>
          <a:lstStyle>
            <a:lvl1pPr algn="l">
              <a:defRPr sz="3600">
                <a:solidFill>
                  <a:schemeClr val="accent1">
                    <a:lumMod val="50000"/>
                  </a:schemeClr>
                </a:solidFill>
                <a:latin typeface="Cambria" panose="02040503050406030204" pitchFamily="18" charset="0"/>
                <a:cs typeface="Consolas" pitchFamily="49" charset="0"/>
              </a:defRPr>
            </a:lvl1pPr>
          </a:lstStyle>
          <a:p>
            <a:r>
              <a:rPr lang="de-DE" dirty="0" smtClean="0"/>
              <a:t>Thema:</a:t>
            </a:r>
            <a:endParaRPr lang="de-DE" dirty="0"/>
          </a:p>
        </p:txBody>
      </p:sp>
      <p:sp>
        <p:nvSpPr>
          <p:cNvPr id="2" name="Datumsplatzhalter 1"/>
          <p:cNvSpPr>
            <a:spLocks noGrp="1"/>
          </p:cNvSpPr>
          <p:nvPr>
            <p:ph type="dt" sz="half" idx="10"/>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46419E96-3A2B-4F27-BB8F-49A7F52475C6}" type="datetime1">
              <a:rPr lang="de-DE" smtClean="0"/>
              <a:t>20.11.2024</a:t>
            </a:fld>
            <a:endParaRPr lang="de-DE" dirty="0"/>
          </a:p>
        </p:txBody>
      </p:sp>
      <p:sp>
        <p:nvSpPr>
          <p:cNvPr id="3" name="Fußzeilenplatzhalter 2"/>
          <p:cNvSpPr>
            <a:spLocks noGrp="1"/>
          </p:cNvSpPr>
          <p:nvPr>
            <p:ph type="ftr" sz="quarter" idx="11"/>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de-DE" smtClean="0"/>
              <a:t>Einsatzlenkung/Katastrophenschutz – Verfasser: Becker/Hoffmeister</a:t>
            </a:r>
            <a:endParaRPr lang="de-DE" dirty="0"/>
          </a:p>
        </p:txBody>
      </p:sp>
      <p:sp>
        <p:nvSpPr>
          <p:cNvPr id="10" name="Foliennummernplatzhalter 9"/>
          <p:cNvSpPr>
            <a:spLocks noGrp="1"/>
          </p:cNvSpPr>
          <p:nvPr>
            <p:ph type="sldNum" sz="quarter" idx="12"/>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AC747EB9-9B74-40B1-9B98-86F2A3BA0A85}" type="slidenum">
              <a:rPr lang="de-DE" smtClean="0"/>
              <a:pPr/>
              <a:t>‹Nr.›</a:t>
            </a:fld>
            <a:endParaRPr lang="de-DE" dirty="0"/>
          </a:p>
        </p:txBody>
      </p:sp>
    </p:spTree>
    <p:extLst>
      <p:ext uri="{BB962C8B-B14F-4D97-AF65-F5344CB8AC3E}">
        <p14:creationId xmlns:p14="http://schemas.microsoft.com/office/powerpoint/2010/main" val="1388085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5979"/>
            <a:ext cx="6563072" cy="857250"/>
          </a:xfrm>
        </p:spPr>
        <p:txBody>
          <a:bodyPr>
            <a:normAutofit/>
          </a:bodyPr>
          <a:lstStyle>
            <a:lvl1pPr algn="l">
              <a:defRPr sz="3600">
                <a:solidFill>
                  <a:schemeClr val="accent1">
                    <a:lumMod val="50000"/>
                  </a:schemeClr>
                </a:solidFill>
                <a:latin typeface="Cambria" panose="02040503050406030204" pitchFamily="18" charset="0"/>
                <a:cs typeface="Consolas" pitchFamily="49" charset="0"/>
              </a:defRPr>
            </a:lvl1pPr>
          </a:lstStyle>
          <a:p>
            <a:r>
              <a:rPr lang="de-DE" dirty="0" smtClean="0"/>
              <a:t>Thema:</a:t>
            </a:r>
            <a:endParaRPr lang="de-DE" dirty="0"/>
          </a:p>
        </p:txBody>
      </p:sp>
      <p:sp>
        <p:nvSpPr>
          <p:cNvPr id="3" name="Inhaltsplatzhalter 2"/>
          <p:cNvSpPr>
            <a:spLocks noGrp="1"/>
          </p:cNvSpPr>
          <p:nvPr>
            <p:ph idx="1"/>
          </p:nvPr>
        </p:nvSpPr>
        <p:spPr/>
        <p:txBody>
          <a:bodyPr>
            <a:normAutofit/>
          </a:bodyPr>
          <a:lstStyle>
            <a:lvl1pPr>
              <a:defRPr sz="2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1pPr>
            <a:lvl2pPr>
              <a:defRPr sz="2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2pPr>
            <a:lvl3pPr>
              <a:defRPr sz="2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3pPr>
            <a:lvl4pPr>
              <a:defRPr sz="2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4pPr>
            <a:lvl5pPr>
              <a:defRPr sz="2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57292DE8-5208-4846-BD82-0CE98AD8AAC0}" type="datetime1">
              <a:rPr lang="de-DE" smtClean="0"/>
              <a:t>20.11.2024</a:t>
            </a:fld>
            <a:endParaRPr lang="de-DE" dirty="0"/>
          </a:p>
        </p:txBody>
      </p:sp>
      <p:sp>
        <p:nvSpPr>
          <p:cNvPr id="5" name="Fußzeilenplatzhalter 4"/>
          <p:cNvSpPr>
            <a:spLocks noGrp="1"/>
          </p:cNvSpPr>
          <p:nvPr>
            <p:ph type="ftr" sz="quarter" idx="11"/>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de-DE" smtClean="0"/>
              <a:t>Einsatzlenkung/Katastrophenschutz – Verfasser: Becker/Hoffmeister</a:t>
            </a:r>
            <a:endParaRPr lang="de-DE" dirty="0"/>
          </a:p>
        </p:txBody>
      </p:sp>
      <p:sp>
        <p:nvSpPr>
          <p:cNvPr id="6" name="Foliennummernplatzhalter 5"/>
          <p:cNvSpPr>
            <a:spLocks noGrp="1"/>
          </p:cNvSpPr>
          <p:nvPr>
            <p:ph type="sldNum" sz="quarter" idx="12"/>
          </p:nvPr>
        </p:nvSpPr>
        <p:spPr/>
        <p:txBody>
          <a:bodyPr/>
          <a:lstStyle>
            <a:lvl1pPr>
              <a:defRPr>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AC747EB9-9B74-40B1-9B98-86F2A3BA0A85}" type="slidenum">
              <a:rPr lang="de-DE" smtClean="0"/>
              <a:pPr/>
              <a:t>‹Nr.›</a:t>
            </a:fld>
            <a:endParaRPr lang="de-DE" dirty="0"/>
          </a:p>
        </p:txBody>
      </p:sp>
      <p:graphicFrame>
        <p:nvGraphicFramePr>
          <p:cNvPr id="8" name="Objekt 7"/>
          <p:cNvGraphicFramePr>
            <a:graphicFrameLocks noChangeAspect="1"/>
          </p:cNvGraphicFramePr>
          <p:nvPr userDrawn="1">
            <p:extLst>
              <p:ext uri="{D42A27DB-BD31-4B8C-83A1-F6EECF244321}">
                <p14:modId xmlns:p14="http://schemas.microsoft.com/office/powerpoint/2010/main" val="3302703881"/>
              </p:ext>
            </p:extLst>
          </p:nvPr>
        </p:nvGraphicFramePr>
        <p:xfrm>
          <a:off x="7451725" y="188913"/>
          <a:ext cx="1080715" cy="1046407"/>
        </p:xfrm>
        <a:graphic>
          <a:graphicData uri="http://schemas.openxmlformats.org/presentationml/2006/ole">
            <mc:AlternateContent xmlns:mc="http://schemas.openxmlformats.org/markup-compatibility/2006">
              <mc:Choice xmlns:v="urn:schemas-microsoft-com:vml" Requires="v">
                <p:oleObj spid="_x0000_s3206" r:id="rId3" imgW="1486107" imgH="1495634" progId="">
                  <p:embed/>
                </p:oleObj>
              </mc:Choice>
              <mc:Fallback>
                <p:oleObj r:id="rId3" imgW="1486107" imgH="1495634" progId="">
                  <p:embed/>
                  <p:pic>
                    <p:nvPicPr>
                      <p:cNvPr id="0" name="Picture 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1725" y="188913"/>
                        <a:ext cx="1080715" cy="1046407"/>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42898115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4000">
              <a:srgbClr val="C4D6EB">
                <a:lumMod val="30000"/>
                <a:lumOff val="70000"/>
                <a:alpha val="0"/>
              </a:srgbClr>
            </a:gs>
            <a:gs pos="100000">
              <a:schemeClr val="tx2">
                <a:alpha val="88000"/>
              </a:schemeClr>
            </a:gs>
          </a:gsLst>
          <a:lin ang="5400000" scaled="0"/>
          <a:tileRect/>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5979"/>
            <a:ext cx="8229600" cy="85725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EDB95931-5123-49CD-A853-292D24C3293B}" type="datetime1">
              <a:rPr lang="de-DE" smtClean="0"/>
              <a:t>20.11.2024</a:t>
            </a:fld>
            <a:endParaRPr lang="de-DE" dirty="0"/>
          </a:p>
        </p:txBody>
      </p:sp>
      <p:sp>
        <p:nvSpPr>
          <p:cNvPr id="5" name="Fußzeilenplatzhalt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de-DE" smtClean="0"/>
              <a:t>Einsatzlenkung/Katastrophenschutz – Verfasser: Becker/Hoffmeister</a:t>
            </a:r>
            <a:endParaRPr lang="de-DE" dirty="0"/>
          </a:p>
        </p:txBody>
      </p:sp>
      <p:sp>
        <p:nvSpPr>
          <p:cNvPr id="6" name="Foliennummernplatzhalt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fld id="{AC747EB9-9B74-40B1-9B98-86F2A3BA0A85}" type="slidenum">
              <a:rPr lang="de-DE" smtClean="0"/>
              <a:pPr/>
              <a:t>‹Nr.›</a:t>
            </a:fld>
            <a:endParaRPr lang="de-DE" dirty="0"/>
          </a:p>
        </p:txBody>
      </p:sp>
    </p:spTree>
    <p:extLst>
      <p:ext uri="{BB962C8B-B14F-4D97-AF65-F5344CB8AC3E}">
        <p14:creationId xmlns:p14="http://schemas.microsoft.com/office/powerpoint/2010/main" val="26170495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914400" rtl="0" eaLnBrk="1" latinLnBrk="0" hangingPunct="1">
        <a:spcBef>
          <a:spcPct val="0"/>
        </a:spcBef>
        <a:buNone/>
        <a:defRPr sz="3600" kern="1200">
          <a:solidFill>
            <a:schemeClr val="accent1">
              <a:lumMod val="50000"/>
            </a:schemeClr>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200" kern="1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200" kern="1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200" kern="1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200" kern="1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200" kern="120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1</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smtClean="0">
                <a:latin typeface="Arial" panose="020B0604020202020204" pitchFamily="34" charset="0"/>
                <a:cs typeface="Arial" panose="020B0604020202020204" pitchFamily="34" charset="0"/>
              </a:rPr>
              <a:t>M</a:t>
            </a:r>
            <a:r>
              <a:rPr lang="de-DE" sz="800" dirty="0" err="1" smtClean="0">
                <a:latin typeface="Arial" panose="020B0604020202020204" pitchFamily="34" charset="0"/>
                <a:cs typeface="Arial" panose="020B0604020202020204" pitchFamily="34" charset="0"/>
              </a:rPr>
              <a:t>.Spiller</a:t>
            </a:r>
            <a:endParaRPr lang="de-DE" sz="800" dirty="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849346" y="1512406"/>
            <a:ext cx="5594862" cy="503099"/>
          </a:xfrm>
        </p:spPr>
        <p:txBody>
          <a:bodyPr>
            <a:normAutofit fontScale="90000"/>
          </a:bodyPr>
          <a:lstStyle/>
          <a:p>
            <a:r>
              <a:rPr lang="de-DE"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Katastrophenschutz</a:t>
            </a:r>
            <a:r>
              <a:rPr lang="de-DE" dirty="0" smtClean="0">
                <a:latin typeface="Arial" panose="020B0604020202020204" pitchFamily="34" charset="0"/>
                <a:cs typeface="Arial" panose="020B0604020202020204" pitchFamily="34" charset="0"/>
              </a:rPr>
              <a:t/>
            </a:r>
            <a:br>
              <a:rPr lang="de-DE" dirty="0" smtClean="0">
                <a:latin typeface="Arial" panose="020B0604020202020204" pitchFamily="34" charset="0"/>
                <a:cs typeface="Arial" panose="020B0604020202020204" pitchFamily="34" charset="0"/>
              </a:rPr>
            </a:br>
            <a:r>
              <a:rPr lang="de-DE" sz="2400" dirty="0" smtClean="0">
                <a:latin typeface="Arial" panose="020B0604020202020204" pitchFamily="34" charset="0"/>
                <a:cs typeface="Arial" panose="020B0604020202020204" pitchFamily="34" charset="0"/>
              </a:rPr>
              <a:t>der Stadt Salzgitter</a:t>
            </a:r>
            <a:endParaRPr lang="de-DE" sz="24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Tree>
    <p:extLst>
      <p:ext uri="{BB962C8B-B14F-4D97-AF65-F5344CB8AC3E}">
        <p14:creationId xmlns:p14="http://schemas.microsoft.com/office/powerpoint/2010/main" val="1130644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10</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755576" y="555526"/>
            <a:ext cx="5594862" cy="503099"/>
          </a:xfrm>
        </p:spPr>
        <p:txBody>
          <a:bodyPr>
            <a:normAutofit fontScale="90000"/>
          </a:bodyPr>
          <a:lstStyle/>
          <a:p>
            <a:r>
              <a:rPr lang="de-DE"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Welche Fragen stelle ich mir selber?</a:t>
            </a:r>
            <a:endParaRPr lang="de-DE" sz="24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3" name="Textfeld 2"/>
          <p:cNvSpPr txBox="1"/>
          <p:nvPr/>
        </p:nvSpPr>
        <p:spPr>
          <a:xfrm>
            <a:off x="899592" y="1347614"/>
            <a:ext cx="5976664" cy="3139321"/>
          </a:xfrm>
          <a:prstGeom prst="rect">
            <a:avLst/>
          </a:prstGeom>
          <a:noFill/>
        </p:spPr>
        <p:txBody>
          <a:bodyPr wrap="square" rtlCol="0">
            <a:spAutoFit/>
          </a:bodyPr>
          <a:lstStyle/>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Woher bekomme ich Licht, wenn der Strom ausfällt?</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bekomme ich mein Essen warm?</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komme ich an Trinkwasser?</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sieht eine gute Bevorratung aus?</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Wo bekomme ich Hilfe?</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erreiche ich mein Personal?</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Brauche ich einen Stromerzeuger?</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binde ich mein Personal an die Aufgabe?</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Bin ich alleine mit diesen Aufgaben?</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Wie erzeuge ich Wärme?</a:t>
            </a:r>
          </a:p>
          <a:p>
            <a:pPr marL="285750" indent="-285750">
              <a:buFont typeface="Arial" panose="020B0604020202020204" pitchFamily="34" charset="0"/>
              <a:buChar char="•"/>
            </a:pPr>
            <a:r>
              <a:rPr lang="de-DE" dirty="0" smtClean="0">
                <a:latin typeface="Arial" panose="020B0604020202020204" pitchFamily="34" charset="0"/>
                <a:cs typeface="Arial" panose="020B0604020202020204" pitchFamily="34" charset="0"/>
              </a:rPr>
              <a:t>….. Usw.</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5754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11</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699542"/>
            <a:ext cx="3080048" cy="385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6266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12</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457200" y="555526"/>
            <a:ext cx="6707088" cy="4217013"/>
          </a:xfrm>
        </p:spPr>
        <p:txBody>
          <a:bodyPr anchor="t">
            <a:normAutofit/>
          </a:bodyPr>
          <a:lstStyle/>
          <a:p>
            <a:r>
              <a:rPr lang="de-DE" sz="1000" dirty="0"/>
              <a:t/>
            </a:r>
            <a:br>
              <a:rPr lang="de-DE" sz="1000" dirty="0"/>
            </a:br>
            <a:endParaRPr lang="de-DE" sz="10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7" name="Titel 2"/>
          <p:cNvSpPr txBox="1">
            <a:spLocks/>
          </p:cNvSpPr>
          <p:nvPr/>
        </p:nvSpPr>
        <p:spPr>
          <a:xfrm>
            <a:off x="849346" y="1512406"/>
            <a:ext cx="5882894" cy="69930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kern="1200">
                <a:solidFill>
                  <a:schemeClr val="accent1">
                    <a:lumMod val="50000"/>
                  </a:schemeClr>
                </a:solidFill>
                <a:latin typeface="Cambria" panose="02040503050406030204" pitchFamily="18" charset="0"/>
                <a:ea typeface="+mj-ea"/>
                <a:cs typeface="Consolas" pitchFamily="49" charset="0"/>
              </a:defRPr>
            </a:lvl1pPr>
          </a:lstStyle>
          <a:p>
            <a:r>
              <a:rPr lang="de-DE"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Noch Fragen…?</a:t>
            </a:r>
            <a:endParaRPr lang="de-D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657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2</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a:t>
            </a:r>
            <a:r>
              <a:rPr lang="de-DE" sz="800" dirty="0">
                <a:latin typeface="Arial" panose="020B0604020202020204" pitchFamily="34" charset="0"/>
                <a:cs typeface="Arial" panose="020B0604020202020204" pitchFamily="34" charset="0"/>
              </a:rPr>
              <a:t>: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r>
              <a:rPr lang="de-DE" sz="800" dirty="0" smtClean="0">
                <a:latin typeface="Arial" panose="020B0604020202020204" pitchFamily="34" charset="0"/>
                <a:cs typeface="Arial" panose="020B0604020202020204" pitchFamily="34" charset="0"/>
              </a:rPr>
              <a:t> </a:t>
            </a:r>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457200" y="411511"/>
            <a:ext cx="6635080" cy="4248472"/>
          </a:xfrm>
        </p:spPr>
        <p:txBody>
          <a:bodyPr anchor="t">
            <a:normAutofit fontScale="90000"/>
          </a:bodyPr>
          <a:lstStyle/>
          <a:p>
            <a:r>
              <a:rPr lang="de-DE" sz="2400" u="sng" dirty="0" smtClean="0">
                <a:latin typeface="Arial" panose="020B0604020202020204" pitchFamily="34" charset="0"/>
                <a:cs typeface="Arial" panose="020B0604020202020204" pitchFamily="34" charset="0"/>
              </a:rPr>
              <a:t>Definition nach §1 NKatSG</a:t>
            </a:r>
            <a:br>
              <a:rPr lang="de-DE" sz="2400" u="sng" dirty="0" smtClean="0">
                <a:latin typeface="Arial" panose="020B0604020202020204" pitchFamily="34" charset="0"/>
                <a:cs typeface="Arial" panose="020B0604020202020204" pitchFamily="34" charset="0"/>
              </a:rPr>
            </a:br>
            <a:r>
              <a:rPr lang="de-DE" sz="1100" dirty="0" smtClean="0">
                <a:latin typeface="Arial" panose="020B0604020202020204" pitchFamily="34" charset="0"/>
                <a:cs typeface="Arial" panose="020B0604020202020204" pitchFamily="34" charset="0"/>
              </a:rPr>
              <a:t/>
            </a:r>
            <a:br>
              <a:rPr lang="de-DE" sz="1100" dirty="0" smtClean="0">
                <a:latin typeface="Arial" panose="020B0604020202020204" pitchFamily="34" charset="0"/>
                <a:cs typeface="Arial" panose="020B0604020202020204" pitchFamily="34" charset="0"/>
              </a:rPr>
            </a:br>
            <a:r>
              <a:rPr lang="de-DE" sz="1100" dirty="0"/>
              <a:t>(1) </a:t>
            </a:r>
            <a:r>
              <a:rPr lang="de-DE" sz="1100" b="1" dirty="0"/>
              <a:t>Katastrophenschutz</a:t>
            </a:r>
            <a:r>
              <a:rPr lang="de-DE" sz="1100" dirty="0"/>
              <a:t> im Sinne dieses Gesetzes ist die Vorbereitung der Bekämpfung und die Bekämpfung von Katastrophen und außergewöhnlichen Ereignissen</a:t>
            </a:r>
            <a:r>
              <a:rPr lang="de-DE" sz="1100" dirty="0" smtClean="0"/>
              <a:t>.</a:t>
            </a:r>
            <a:br>
              <a:rPr lang="de-DE" sz="1100" dirty="0" smtClean="0"/>
            </a:br>
            <a:r>
              <a:rPr lang="de-DE" sz="1100" dirty="0"/>
              <a:t/>
            </a:r>
            <a:br>
              <a:rPr lang="de-DE" sz="1100" dirty="0"/>
            </a:br>
            <a:r>
              <a:rPr lang="de-DE" sz="1100" dirty="0"/>
              <a:t>(2) Ein </a:t>
            </a:r>
            <a:r>
              <a:rPr lang="de-DE" sz="1100" b="1" dirty="0"/>
              <a:t>Katastrophenfall</a:t>
            </a:r>
            <a:r>
              <a:rPr lang="de-DE" sz="1100" dirty="0"/>
              <a:t> im Sinne dieses Gesetzes ist ein Notstand, bei dem Leben, Gesundheit, die lebenswichtige Versorgung der Bevölkerung, die Umwelt oder erhebliche Sachwerte in einem solchen Maße gefährdet oder beeinträchtigt sind, dass seine Bekämpfung durch die zuständigen Behörden und die notwendigen Einsatz- und Hilfskräfte eine zentrale Leitung erfordert</a:t>
            </a:r>
            <a:r>
              <a:rPr lang="de-DE" sz="1100" dirty="0" smtClean="0"/>
              <a:t>.</a:t>
            </a:r>
            <a:br>
              <a:rPr lang="de-DE" sz="1100" dirty="0" smtClean="0"/>
            </a:br>
            <a:r>
              <a:rPr lang="de-DE" sz="1100" dirty="0"/>
              <a:t/>
            </a:r>
            <a:br>
              <a:rPr lang="de-DE" sz="1100" dirty="0"/>
            </a:br>
            <a:r>
              <a:rPr lang="de-DE" sz="1100" dirty="0"/>
              <a:t>(3) Ein </a:t>
            </a:r>
            <a:r>
              <a:rPr lang="de-DE" sz="1100" b="1" dirty="0"/>
              <a:t>außergewöhnliches Ereignis </a:t>
            </a:r>
            <a:r>
              <a:rPr lang="de-DE" sz="1100" dirty="0"/>
              <a:t>im Sinne dieses Gesetzes ist eine Gefahr für Leben, Gesundheit, die lebenswichtige Versorgung der Bevölkerung, die Umwelt oder erhebliche Sachwerte, die mit den Mitteln der örtlichen Gefahrenabwehr nicht mehr zu bewältigen ist, einen Katastrophenfall nach sich ziehen kann und deren Bekämpfung eine zentrale Unterstützung durch die zuständigen Behörden und die notwendigen Einsatzkräfte und -mittel des Katastrophenschutzes erfordert.</a:t>
            </a:r>
            <a:br>
              <a:rPr lang="de-DE" sz="1100" dirty="0"/>
            </a:br>
            <a:r>
              <a:rPr lang="de-DE" sz="1100" dirty="0" smtClean="0"/>
              <a:t/>
            </a:r>
            <a:br>
              <a:rPr lang="de-DE" sz="1100" dirty="0" smtClean="0"/>
            </a:br>
            <a:r>
              <a:rPr lang="de-DE" sz="1100" dirty="0" smtClean="0"/>
              <a:t>(</a:t>
            </a:r>
            <a:r>
              <a:rPr lang="de-DE" sz="1100" dirty="0"/>
              <a:t>4) Ein </a:t>
            </a:r>
            <a:r>
              <a:rPr lang="de-DE" sz="1100" b="1" dirty="0"/>
              <a:t>Katastrophenvoralarm</a:t>
            </a:r>
            <a:r>
              <a:rPr lang="de-DE" sz="1100" dirty="0"/>
              <a:t> im Sinne dieses Gesetzes </a:t>
            </a:r>
            <a:r>
              <a:rPr lang="de-DE" sz="1100" dirty="0" smtClean="0"/>
              <a:t>ist</a:t>
            </a:r>
            <a:br>
              <a:rPr lang="de-DE" sz="1100" dirty="0" smtClean="0"/>
            </a:br>
            <a:r>
              <a:rPr lang="de-DE" sz="1100" dirty="0" smtClean="0"/>
              <a:t>1.  eine </a:t>
            </a:r>
            <a:r>
              <a:rPr lang="de-DE" sz="1100" dirty="0"/>
              <a:t>abstrakte Gefahr für Leben, Gesundheit, die lebenswichtige Versorgung der Bevölkerung, die Umwelt </a:t>
            </a:r>
            <a:r>
              <a:rPr lang="de-DE" sz="1100" dirty="0" smtClean="0"/>
              <a:t>oder</a:t>
            </a:r>
            <a:br>
              <a:rPr lang="de-DE" sz="1100" dirty="0" smtClean="0"/>
            </a:br>
            <a:r>
              <a:rPr lang="de-DE" sz="1100" dirty="0"/>
              <a:t> </a:t>
            </a:r>
            <a:r>
              <a:rPr lang="de-DE" sz="1100" dirty="0" smtClean="0"/>
              <a:t>     erhebliche </a:t>
            </a:r>
            <a:r>
              <a:rPr lang="de-DE" sz="1100" dirty="0"/>
              <a:t>Sachwerte oder</a:t>
            </a:r>
            <a:br>
              <a:rPr lang="de-DE" sz="1100" dirty="0"/>
            </a:br>
            <a:r>
              <a:rPr lang="de-DE" sz="1100" dirty="0"/>
              <a:t>2</a:t>
            </a:r>
            <a:r>
              <a:rPr lang="de-DE" sz="1100" dirty="0" smtClean="0"/>
              <a:t>.   eine </a:t>
            </a:r>
            <a:r>
              <a:rPr lang="de-DE" sz="1100" dirty="0"/>
              <a:t>Sachlage, bei der die hinreichende Wahrscheinlichkeit besteht, dass in absehbarer Zeit </a:t>
            </a:r>
            <a:r>
              <a:rPr lang="de-DE" sz="1100" dirty="0" smtClean="0"/>
              <a:t>Nachbarschaftshilfe</a:t>
            </a:r>
            <a:br>
              <a:rPr lang="de-DE" sz="1100" dirty="0" smtClean="0"/>
            </a:br>
            <a:r>
              <a:rPr lang="de-DE" sz="1100" dirty="0" smtClean="0"/>
              <a:t>      (§</a:t>
            </a:r>
            <a:r>
              <a:rPr lang="de-DE" sz="1100" dirty="0"/>
              <a:t> 23 Abs. 1 und 2) angefordert oder überörtliche Hilfe (§ 23 Abs. 3 bis 5) angeordnet werden wird, </a:t>
            </a:r>
            <a:br>
              <a:rPr lang="de-DE" sz="1100" dirty="0"/>
            </a:br>
            <a:r>
              <a:rPr lang="de-DE" sz="1100" dirty="0" smtClean="0"/>
              <a:t/>
            </a:r>
            <a:br>
              <a:rPr lang="de-DE" sz="1100" dirty="0" smtClean="0"/>
            </a:br>
            <a:r>
              <a:rPr lang="de-DE" sz="1100" dirty="0" smtClean="0"/>
              <a:t>die </a:t>
            </a:r>
            <a:r>
              <a:rPr lang="de-DE" sz="1100" dirty="0"/>
              <a:t>eine besondere Alarmbereitschaft der Einsatzkräfte und -mittel des Katastrophenschutzes zur Vorbereitung der Bekämpfung von Katastrophen und außergewöhnlichen Ereignissen erforderlich macht.</a:t>
            </a:r>
            <a:br>
              <a:rPr lang="de-DE" sz="1100" dirty="0"/>
            </a:br>
            <a:endParaRPr lang="de-DE" sz="11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Tree>
    <p:extLst>
      <p:ext uri="{BB962C8B-B14F-4D97-AF65-F5344CB8AC3E}">
        <p14:creationId xmlns:p14="http://schemas.microsoft.com/office/powerpoint/2010/main" val="1285489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3</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457200" y="555526"/>
            <a:ext cx="6707088" cy="4217013"/>
          </a:xfrm>
        </p:spPr>
        <p:txBody>
          <a:bodyPr anchor="t">
            <a:normAutofit/>
          </a:bodyPr>
          <a:lstStyle/>
          <a:p>
            <a:r>
              <a:rPr lang="de-DE" sz="1000" dirty="0"/>
              <a:t/>
            </a:r>
            <a:br>
              <a:rPr lang="de-DE" sz="1000" dirty="0"/>
            </a:br>
            <a:endParaRPr lang="de-DE" sz="10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3" name="Gleichschenkliges Dreieck 2"/>
          <p:cNvSpPr/>
          <p:nvPr/>
        </p:nvSpPr>
        <p:spPr>
          <a:xfrm>
            <a:off x="1403648" y="699542"/>
            <a:ext cx="4135288" cy="3672408"/>
          </a:xfrm>
          <a:prstGeom prst="triangle">
            <a:avLst>
              <a:gd name="adj" fmla="val 501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Rechteck 9"/>
          <p:cNvSpPr/>
          <p:nvPr/>
        </p:nvSpPr>
        <p:spPr>
          <a:xfrm>
            <a:off x="1455068" y="3489487"/>
            <a:ext cx="4032448" cy="72008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Untere KatS-Behörde</a:t>
            </a:r>
          </a:p>
          <a:p>
            <a:pPr algn="ctr"/>
            <a:r>
              <a:rPr lang="de-DE" dirty="0" smtClean="0">
                <a:latin typeface="Arial" panose="020B0604020202020204" pitchFamily="34" charset="0"/>
                <a:cs typeface="Arial" panose="020B0604020202020204" pitchFamily="34" charset="0"/>
              </a:rPr>
              <a:t>BF SZ, FG 4</a:t>
            </a:r>
            <a:endParaRPr lang="de-DE" dirty="0">
              <a:latin typeface="Arial" panose="020B0604020202020204" pitchFamily="34" charset="0"/>
              <a:cs typeface="Arial" panose="020B0604020202020204" pitchFamily="34" charset="0"/>
            </a:endParaRPr>
          </a:p>
        </p:txBody>
      </p:sp>
      <p:sp>
        <p:nvSpPr>
          <p:cNvPr id="12" name="Rechteck 11"/>
          <p:cNvSpPr/>
          <p:nvPr/>
        </p:nvSpPr>
        <p:spPr>
          <a:xfrm>
            <a:off x="1455068" y="2559863"/>
            <a:ext cx="4032448" cy="72008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Obere KatS-Behörde</a:t>
            </a:r>
          </a:p>
          <a:p>
            <a:pPr algn="ctr"/>
            <a:r>
              <a:rPr lang="de-DE" dirty="0" smtClean="0">
                <a:latin typeface="Arial" panose="020B0604020202020204" pitchFamily="34" charset="0"/>
                <a:cs typeface="Arial" panose="020B0604020202020204" pitchFamily="34" charset="0"/>
              </a:rPr>
              <a:t>NLBK</a:t>
            </a:r>
            <a:endParaRPr lang="de-DE" dirty="0">
              <a:latin typeface="Arial" panose="020B0604020202020204" pitchFamily="34" charset="0"/>
              <a:cs typeface="Arial" panose="020B0604020202020204" pitchFamily="34" charset="0"/>
            </a:endParaRPr>
          </a:p>
        </p:txBody>
      </p:sp>
      <p:sp>
        <p:nvSpPr>
          <p:cNvPr id="13" name="Rechteck 12"/>
          <p:cNvSpPr/>
          <p:nvPr/>
        </p:nvSpPr>
        <p:spPr>
          <a:xfrm>
            <a:off x="1455068" y="1620204"/>
            <a:ext cx="4032448" cy="72008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Oberste KatS-Behörde</a:t>
            </a:r>
          </a:p>
          <a:p>
            <a:pPr algn="ctr"/>
            <a:r>
              <a:rPr lang="de-DE" dirty="0" smtClean="0">
                <a:latin typeface="Arial" panose="020B0604020202020204" pitchFamily="34" charset="0"/>
                <a:cs typeface="Arial" panose="020B0604020202020204" pitchFamily="34" charset="0"/>
              </a:rPr>
              <a:t>Ministerium f. Inneres und Sport</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89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4</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251520" y="555526"/>
            <a:ext cx="6912768" cy="4217013"/>
          </a:xfrm>
        </p:spPr>
        <p:txBody>
          <a:bodyPr anchor="t">
            <a:normAutofit/>
          </a:bodyPr>
          <a:lstStyle/>
          <a:p>
            <a:r>
              <a:rPr lang="de-DE" sz="1000" dirty="0"/>
              <a:t/>
            </a:r>
            <a:br>
              <a:rPr lang="de-DE" sz="1000" dirty="0"/>
            </a:br>
            <a:endParaRPr lang="de-DE" sz="10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2511" y="2728624"/>
            <a:ext cx="1610908" cy="1610908"/>
          </a:xfrm>
          <a:prstGeom prst="rect">
            <a:avLst/>
          </a:prstGeom>
        </p:spPr>
      </p:pic>
      <p:pic>
        <p:nvPicPr>
          <p:cNvPr id="5" name="Grafi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11668" y="2608243"/>
            <a:ext cx="2242184" cy="1851670"/>
          </a:xfrm>
          <a:prstGeom prst="rect">
            <a:avLst/>
          </a:prstGeom>
        </p:spPr>
      </p:pic>
      <p:pic>
        <p:nvPicPr>
          <p:cNvPr id="7" name="Grafi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1382651"/>
            <a:ext cx="4104456" cy="1160692"/>
          </a:xfrm>
          <a:prstGeom prst="rect">
            <a:avLst/>
          </a:prstGeom>
        </p:spPr>
      </p:pic>
      <p:pic>
        <p:nvPicPr>
          <p:cNvPr id="10" name="Grafi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42078" y="2804957"/>
            <a:ext cx="1534575" cy="1534575"/>
          </a:xfrm>
          <a:prstGeom prst="rect">
            <a:avLst/>
          </a:prstGeom>
        </p:spPr>
      </p:pic>
      <p:pic>
        <p:nvPicPr>
          <p:cNvPr id="12" name="Grafik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1520" y="2994460"/>
            <a:ext cx="2065523" cy="1079236"/>
          </a:xfrm>
          <a:prstGeom prst="rect">
            <a:avLst/>
          </a:prstGeom>
        </p:spPr>
      </p:pic>
      <p:sp>
        <p:nvSpPr>
          <p:cNvPr id="13" name="Textfeld 12"/>
          <p:cNvSpPr txBox="1"/>
          <p:nvPr/>
        </p:nvSpPr>
        <p:spPr>
          <a:xfrm>
            <a:off x="181479" y="524033"/>
            <a:ext cx="4847802" cy="430887"/>
          </a:xfrm>
          <a:prstGeom prst="rect">
            <a:avLst/>
          </a:prstGeom>
          <a:noFill/>
        </p:spPr>
        <p:txBody>
          <a:bodyPr wrap="none" rtlCol="0">
            <a:spAutoFit/>
          </a:bodyPr>
          <a:lstStyle/>
          <a:p>
            <a:r>
              <a:rPr lang="de-DE" sz="2200" b="1" u="sng" dirty="0">
                <a:solidFill>
                  <a:schemeClr val="accent1">
                    <a:lumMod val="50000"/>
                  </a:schemeClr>
                </a:solidFill>
                <a:latin typeface="Arial" panose="020B0604020202020204" pitchFamily="34" charset="0"/>
                <a:ea typeface="+mj-ea"/>
                <a:cs typeface="Arial" panose="020B0604020202020204" pitchFamily="34" charset="0"/>
              </a:rPr>
              <a:t>KatS-Einheiten der Stadt Salzgitter</a:t>
            </a:r>
          </a:p>
        </p:txBody>
      </p:sp>
    </p:spTree>
    <p:extLst>
      <p:ext uri="{BB962C8B-B14F-4D97-AF65-F5344CB8AC3E}">
        <p14:creationId xmlns:p14="http://schemas.microsoft.com/office/powerpoint/2010/main" val="76281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5</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8873" y="47539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5" name="Rechteck 4"/>
          <p:cNvSpPr/>
          <p:nvPr/>
        </p:nvSpPr>
        <p:spPr>
          <a:xfrm>
            <a:off x="2590800" y="915566"/>
            <a:ext cx="140513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Leiter</a:t>
            </a:r>
          </a:p>
          <a:p>
            <a:pPr algn="ctr"/>
            <a:r>
              <a:rPr lang="de-DE" dirty="0" smtClean="0">
                <a:latin typeface="Arial" panose="020B0604020202020204" pitchFamily="34" charset="0"/>
                <a:cs typeface="Arial" panose="020B0604020202020204" pitchFamily="34" charset="0"/>
              </a:rPr>
              <a:t>HVB</a:t>
            </a:r>
            <a:endParaRPr lang="de-DE" dirty="0">
              <a:latin typeface="Arial" panose="020B0604020202020204" pitchFamily="34" charset="0"/>
              <a:cs typeface="Arial" panose="020B0604020202020204" pitchFamily="34" charset="0"/>
            </a:endParaRPr>
          </a:p>
        </p:txBody>
      </p:sp>
      <p:sp>
        <p:nvSpPr>
          <p:cNvPr id="10" name="Rechteck 9"/>
          <p:cNvSpPr/>
          <p:nvPr/>
        </p:nvSpPr>
        <p:spPr>
          <a:xfrm>
            <a:off x="611064" y="2043534"/>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S1</a:t>
            </a:r>
          </a:p>
          <a:p>
            <a:pPr algn="ctr"/>
            <a:r>
              <a:rPr lang="de-DE" sz="1000" dirty="0" smtClean="0">
                <a:latin typeface="Arial" panose="020B0604020202020204" pitchFamily="34" charset="0"/>
                <a:cs typeface="Arial" panose="020B0604020202020204" pitchFamily="34" charset="0"/>
              </a:rPr>
              <a:t>Personal/Inneres</a:t>
            </a:r>
            <a:endParaRPr lang="de-DE" sz="1000" dirty="0">
              <a:latin typeface="Arial" panose="020B0604020202020204" pitchFamily="34" charset="0"/>
              <a:cs typeface="Arial" panose="020B0604020202020204" pitchFamily="34" charset="0"/>
            </a:endParaRPr>
          </a:p>
        </p:txBody>
      </p:sp>
      <p:sp>
        <p:nvSpPr>
          <p:cNvPr id="12" name="Rechteck 11"/>
          <p:cNvSpPr/>
          <p:nvPr/>
        </p:nvSpPr>
        <p:spPr>
          <a:xfrm>
            <a:off x="1538374" y="2034776"/>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S2</a:t>
            </a:r>
          </a:p>
          <a:p>
            <a:pPr algn="ctr"/>
            <a:r>
              <a:rPr lang="de-DE" sz="1000" dirty="0" smtClean="0">
                <a:latin typeface="Arial" panose="020B0604020202020204" pitchFamily="34" charset="0"/>
                <a:cs typeface="Arial" panose="020B0604020202020204" pitchFamily="34" charset="0"/>
              </a:rPr>
              <a:t>Lage</a:t>
            </a:r>
            <a:endParaRPr lang="de-DE" sz="1000" dirty="0">
              <a:latin typeface="Arial" panose="020B0604020202020204" pitchFamily="34" charset="0"/>
              <a:cs typeface="Arial" panose="020B0604020202020204" pitchFamily="34" charset="0"/>
            </a:endParaRPr>
          </a:p>
        </p:txBody>
      </p:sp>
      <p:sp>
        <p:nvSpPr>
          <p:cNvPr id="13" name="Rechteck 12"/>
          <p:cNvSpPr/>
          <p:nvPr/>
        </p:nvSpPr>
        <p:spPr>
          <a:xfrm>
            <a:off x="2468261" y="2043535"/>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S3</a:t>
            </a:r>
          </a:p>
          <a:p>
            <a:pPr algn="ctr"/>
            <a:r>
              <a:rPr lang="de-DE" sz="1000" dirty="0" smtClean="0">
                <a:latin typeface="Arial" panose="020B0604020202020204" pitchFamily="34" charset="0"/>
                <a:cs typeface="Arial" panose="020B0604020202020204" pitchFamily="34" charset="0"/>
              </a:rPr>
              <a:t>Einsatz</a:t>
            </a:r>
            <a:endParaRPr lang="de-DE" sz="1000" dirty="0">
              <a:latin typeface="Arial" panose="020B0604020202020204" pitchFamily="34" charset="0"/>
              <a:cs typeface="Arial" panose="020B0604020202020204" pitchFamily="34" charset="0"/>
            </a:endParaRPr>
          </a:p>
        </p:txBody>
      </p:sp>
      <p:sp>
        <p:nvSpPr>
          <p:cNvPr id="14" name="Rechteck 13"/>
          <p:cNvSpPr/>
          <p:nvPr/>
        </p:nvSpPr>
        <p:spPr>
          <a:xfrm>
            <a:off x="3395571" y="2034776"/>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S4</a:t>
            </a:r>
          </a:p>
          <a:p>
            <a:pPr algn="ctr"/>
            <a:r>
              <a:rPr lang="de-DE" sz="1000" dirty="0" smtClean="0">
                <a:latin typeface="Arial" panose="020B0604020202020204" pitchFamily="34" charset="0"/>
                <a:cs typeface="Arial" panose="020B0604020202020204" pitchFamily="34" charset="0"/>
              </a:rPr>
              <a:t>Versor-gung</a:t>
            </a:r>
            <a:endParaRPr lang="de-DE" sz="1000" dirty="0">
              <a:latin typeface="Arial" panose="020B0604020202020204" pitchFamily="34" charset="0"/>
              <a:cs typeface="Arial" panose="020B0604020202020204" pitchFamily="34" charset="0"/>
            </a:endParaRPr>
          </a:p>
        </p:txBody>
      </p:sp>
      <p:sp>
        <p:nvSpPr>
          <p:cNvPr id="15" name="Rechteck 14"/>
          <p:cNvSpPr/>
          <p:nvPr/>
        </p:nvSpPr>
        <p:spPr>
          <a:xfrm>
            <a:off x="4326075" y="2052335"/>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S5</a:t>
            </a:r>
          </a:p>
          <a:p>
            <a:pPr algn="ctr"/>
            <a:r>
              <a:rPr lang="de-DE" sz="1000" dirty="0" smtClean="0">
                <a:latin typeface="Arial" panose="020B0604020202020204" pitchFamily="34" charset="0"/>
                <a:cs typeface="Arial" panose="020B0604020202020204" pitchFamily="34" charset="0"/>
              </a:rPr>
              <a:t>Presse/</a:t>
            </a:r>
          </a:p>
          <a:p>
            <a:pPr algn="ctr"/>
            <a:r>
              <a:rPr lang="de-DE" sz="1000" dirty="0" smtClean="0">
                <a:latin typeface="Arial" panose="020B0604020202020204" pitchFamily="34" charset="0"/>
                <a:cs typeface="Arial" panose="020B0604020202020204" pitchFamily="34" charset="0"/>
              </a:rPr>
              <a:t>Medien</a:t>
            </a:r>
            <a:endParaRPr lang="de-DE" sz="1000" dirty="0">
              <a:latin typeface="Arial" panose="020B0604020202020204" pitchFamily="34" charset="0"/>
              <a:cs typeface="Arial" panose="020B0604020202020204" pitchFamily="34" charset="0"/>
            </a:endParaRPr>
          </a:p>
        </p:txBody>
      </p:sp>
      <p:sp>
        <p:nvSpPr>
          <p:cNvPr id="16" name="Rechteck 15"/>
          <p:cNvSpPr/>
          <p:nvPr/>
        </p:nvSpPr>
        <p:spPr>
          <a:xfrm>
            <a:off x="5252768" y="2053165"/>
            <a:ext cx="720080" cy="691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S6</a:t>
            </a:r>
          </a:p>
          <a:p>
            <a:pPr algn="ctr"/>
            <a:r>
              <a:rPr lang="de-DE" sz="1000" dirty="0" smtClean="0">
                <a:latin typeface="Arial" panose="020B0604020202020204" pitchFamily="34" charset="0"/>
                <a:cs typeface="Arial" panose="020B0604020202020204" pitchFamily="34" charset="0"/>
              </a:rPr>
              <a:t>IUK</a:t>
            </a:r>
            <a:endParaRPr lang="de-DE" sz="1000" dirty="0">
              <a:latin typeface="Arial" panose="020B0604020202020204" pitchFamily="34" charset="0"/>
              <a:cs typeface="Arial" panose="020B0604020202020204" pitchFamily="34" charset="0"/>
            </a:endParaRPr>
          </a:p>
        </p:txBody>
      </p:sp>
      <p:cxnSp>
        <p:nvCxnSpPr>
          <p:cNvPr id="17" name="Gerader Verbinder 16"/>
          <p:cNvCxnSpPr>
            <a:stCxn id="5" idx="1"/>
          </p:cNvCxnSpPr>
          <p:nvPr/>
        </p:nvCxnSpPr>
        <p:spPr>
          <a:xfrm flipH="1">
            <a:off x="971104" y="1347614"/>
            <a:ext cx="16196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Gerader Verbinder 18"/>
          <p:cNvCxnSpPr>
            <a:endCxn id="10" idx="0"/>
          </p:cNvCxnSpPr>
          <p:nvPr/>
        </p:nvCxnSpPr>
        <p:spPr>
          <a:xfrm>
            <a:off x="971104" y="1347614"/>
            <a:ext cx="0" cy="695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Gerader Verbinder 20"/>
          <p:cNvCxnSpPr>
            <a:endCxn id="12" idx="0"/>
          </p:cNvCxnSpPr>
          <p:nvPr/>
        </p:nvCxnSpPr>
        <p:spPr>
          <a:xfrm>
            <a:off x="1898414" y="1347614"/>
            <a:ext cx="0" cy="687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r Verbinder 22"/>
          <p:cNvCxnSpPr>
            <a:endCxn id="13" idx="0"/>
          </p:cNvCxnSpPr>
          <p:nvPr/>
        </p:nvCxnSpPr>
        <p:spPr>
          <a:xfrm>
            <a:off x="2828301" y="1779662"/>
            <a:ext cx="0" cy="2638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Gerader Verbinder 24"/>
          <p:cNvCxnSpPr>
            <a:endCxn id="14" idx="0"/>
          </p:cNvCxnSpPr>
          <p:nvPr/>
        </p:nvCxnSpPr>
        <p:spPr>
          <a:xfrm>
            <a:off x="3755611" y="1779662"/>
            <a:ext cx="0" cy="25511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r Verbinder 26"/>
          <p:cNvCxnSpPr>
            <a:stCxn id="5" idx="3"/>
          </p:cNvCxnSpPr>
          <p:nvPr/>
        </p:nvCxnSpPr>
        <p:spPr>
          <a:xfrm>
            <a:off x="3995936" y="1347614"/>
            <a:ext cx="1616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Gerader Verbinder 28"/>
          <p:cNvCxnSpPr>
            <a:endCxn id="16" idx="0"/>
          </p:cNvCxnSpPr>
          <p:nvPr/>
        </p:nvCxnSpPr>
        <p:spPr>
          <a:xfrm>
            <a:off x="5612808" y="1347614"/>
            <a:ext cx="0" cy="70555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Gerader Verbinder 30"/>
          <p:cNvCxnSpPr>
            <a:endCxn id="15" idx="0"/>
          </p:cNvCxnSpPr>
          <p:nvPr/>
        </p:nvCxnSpPr>
        <p:spPr>
          <a:xfrm>
            <a:off x="4686115" y="1347614"/>
            <a:ext cx="0" cy="704721"/>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hteck 31"/>
          <p:cNvSpPr/>
          <p:nvPr/>
        </p:nvSpPr>
        <p:spPr>
          <a:xfrm>
            <a:off x="611064" y="2857019"/>
            <a:ext cx="53617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latin typeface="Arial" panose="020B0604020202020204" pitchFamily="34" charset="0"/>
                <a:cs typeface="Arial" panose="020B0604020202020204" pitchFamily="34" charset="0"/>
              </a:rPr>
              <a:t>Fachberater/Verbindungspersonen (THW, Pol, KVK, </a:t>
            </a:r>
            <a:r>
              <a:rPr lang="de-DE" sz="1200" dirty="0" err="1" smtClean="0">
                <a:latin typeface="Arial" panose="020B0604020202020204" pitchFamily="34" charset="0"/>
                <a:cs typeface="Arial" panose="020B0604020202020204" pitchFamily="34" charset="0"/>
              </a:rPr>
              <a:t>Ver</a:t>
            </a:r>
            <a:r>
              <a:rPr lang="de-DE" sz="1200" dirty="0" smtClean="0">
                <a:latin typeface="Arial" panose="020B0604020202020204" pitchFamily="34" charset="0"/>
                <a:cs typeface="Arial" panose="020B0604020202020204" pitchFamily="34" charset="0"/>
              </a:rPr>
              <a:t>-/Entsorger usw.)</a:t>
            </a:r>
          </a:p>
          <a:p>
            <a:pPr algn="ctr"/>
            <a:r>
              <a:rPr lang="de-DE" sz="1200" dirty="0" smtClean="0">
                <a:latin typeface="Arial" panose="020B0604020202020204" pitchFamily="34" charset="0"/>
                <a:cs typeface="Arial" panose="020B0604020202020204" pitchFamily="34" charset="0"/>
              </a:rPr>
              <a:t>Beraten den gesamten Stab</a:t>
            </a:r>
            <a:endParaRPr lang="de-DE" sz="1200" dirty="0">
              <a:latin typeface="Arial" panose="020B0604020202020204" pitchFamily="34" charset="0"/>
              <a:cs typeface="Arial" panose="020B0604020202020204" pitchFamily="34" charset="0"/>
            </a:endParaRPr>
          </a:p>
        </p:txBody>
      </p:sp>
      <p:sp>
        <p:nvSpPr>
          <p:cNvPr id="33" name="Textfeld 32"/>
          <p:cNvSpPr txBox="1"/>
          <p:nvPr/>
        </p:nvSpPr>
        <p:spPr>
          <a:xfrm>
            <a:off x="611064" y="3430524"/>
            <a:ext cx="1941557" cy="1323439"/>
          </a:xfrm>
          <a:prstGeom prst="rect">
            <a:avLst/>
          </a:prstGeom>
          <a:noFill/>
        </p:spPr>
        <p:txBody>
          <a:bodyPr wrap="none" rtlCol="0">
            <a:spAutoFit/>
          </a:bodyPr>
          <a:lstStyle/>
          <a:p>
            <a:r>
              <a:rPr lang="de-DE" sz="1000" u="sng" dirty="0" smtClean="0">
                <a:solidFill>
                  <a:schemeClr val="accent1">
                    <a:lumMod val="50000"/>
                  </a:schemeClr>
                </a:solidFill>
                <a:latin typeface="Arial" panose="020B0604020202020204" pitchFamily="34" charset="0"/>
                <a:cs typeface="Arial" panose="020B0604020202020204" pitchFamily="34" charset="0"/>
              </a:rPr>
              <a:t>Ämter der eigenen Verwaltung:</a:t>
            </a:r>
          </a:p>
          <a:p>
            <a:r>
              <a:rPr lang="de-DE" sz="1000" dirty="0" smtClean="0">
                <a:solidFill>
                  <a:schemeClr val="accent1">
                    <a:lumMod val="50000"/>
                  </a:schemeClr>
                </a:solidFill>
                <a:latin typeface="Arial" panose="020B0604020202020204" pitchFamily="34" charset="0"/>
                <a:cs typeface="Arial" panose="020B0604020202020204" pitchFamily="34" charset="0"/>
              </a:rPr>
              <a:t>-Ordnungsamt</a:t>
            </a:r>
          </a:p>
          <a:p>
            <a:r>
              <a:rPr lang="de-DE" sz="1000" dirty="0" smtClean="0">
                <a:solidFill>
                  <a:schemeClr val="accent1">
                    <a:lumMod val="50000"/>
                  </a:schemeClr>
                </a:solidFill>
                <a:latin typeface="Arial" panose="020B0604020202020204" pitchFamily="34" charset="0"/>
                <a:cs typeface="Arial" panose="020B0604020202020204" pitchFamily="34" charset="0"/>
              </a:rPr>
              <a:t>-Sozialamt</a:t>
            </a:r>
          </a:p>
          <a:p>
            <a:r>
              <a:rPr lang="de-DE" sz="1000" dirty="0" smtClean="0">
                <a:solidFill>
                  <a:schemeClr val="accent1">
                    <a:lumMod val="50000"/>
                  </a:schemeClr>
                </a:solidFill>
                <a:latin typeface="Arial" panose="020B0604020202020204" pitchFamily="34" charset="0"/>
                <a:cs typeface="Arial" panose="020B0604020202020204" pitchFamily="34" charset="0"/>
              </a:rPr>
              <a:t>-Gesundheitsamt</a:t>
            </a:r>
          </a:p>
          <a:p>
            <a:r>
              <a:rPr lang="de-DE" sz="1000" dirty="0" smtClean="0">
                <a:solidFill>
                  <a:schemeClr val="accent1">
                    <a:lumMod val="50000"/>
                  </a:schemeClr>
                </a:solidFill>
                <a:latin typeface="Arial" panose="020B0604020202020204" pitchFamily="34" charset="0"/>
                <a:cs typeface="Arial" panose="020B0604020202020204" pitchFamily="34" charset="0"/>
              </a:rPr>
              <a:t>-Bauamt</a:t>
            </a:r>
          </a:p>
          <a:p>
            <a:r>
              <a:rPr lang="de-DE" sz="1000" dirty="0" smtClean="0">
                <a:solidFill>
                  <a:schemeClr val="accent1">
                    <a:lumMod val="50000"/>
                  </a:schemeClr>
                </a:solidFill>
                <a:latin typeface="Arial" panose="020B0604020202020204" pitchFamily="34" charset="0"/>
                <a:cs typeface="Arial" panose="020B0604020202020204" pitchFamily="34" charset="0"/>
              </a:rPr>
              <a:t>-Verkehrsdienste</a:t>
            </a:r>
          </a:p>
          <a:p>
            <a:r>
              <a:rPr lang="de-DE" sz="1000" dirty="0" smtClean="0">
                <a:solidFill>
                  <a:schemeClr val="accent1">
                    <a:lumMod val="50000"/>
                  </a:schemeClr>
                </a:solidFill>
                <a:latin typeface="Arial" panose="020B0604020202020204" pitchFamily="34" charset="0"/>
                <a:cs typeface="Arial" panose="020B0604020202020204" pitchFamily="34" charset="0"/>
              </a:rPr>
              <a:t>etc.</a:t>
            </a:r>
          </a:p>
          <a:p>
            <a:endParaRPr lang="de-DE" sz="1000" dirty="0">
              <a:solidFill>
                <a:schemeClr val="accent1">
                  <a:lumMod val="50000"/>
                </a:schemeClr>
              </a:solidFill>
              <a:latin typeface="Arial" panose="020B0604020202020204" pitchFamily="34" charset="0"/>
              <a:cs typeface="Arial" panose="020B0604020202020204" pitchFamily="34" charset="0"/>
            </a:endParaRPr>
          </a:p>
        </p:txBody>
      </p:sp>
      <p:sp>
        <p:nvSpPr>
          <p:cNvPr id="34" name="Textfeld 33"/>
          <p:cNvSpPr txBox="1"/>
          <p:nvPr/>
        </p:nvSpPr>
        <p:spPr>
          <a:xfrm>
            <a:off x="3989613" y="3430523"/>
            <a:ext cx="1983235" cy="1169551"/>
          </a:xfrm>
          <a:prstGeom prst="rect">
            <a:avLst/>
          </a:prstGeom>
          <a:noFill/>
        </p:spPr>
        <p:txBody>
          <a:bodyPr wrap="none" rtlCol="0">
            <a:spAutoFit/>
          </a:bodyPr>
          <a:lstStyle/>
          <a:p>
            <a:r>
              <a:rPr lang="de-DE" sz="1000" u="sng" dirty="0" smtClean="0">
                <a:solidFill>
                  <a:schemeClr val="accent1">
                    <a:lumMod val="50000"/>
                  </a:schemeClr>
                </a:solidFill>
                <a:latin typeface="Arial" panose="020B0604020202020204" pitchFamily="34" charset="0"/>
                <a:cs typeface="Arial" panose="020B0604020202020204" pitchFamily="34" charset="0"/>
              </a:rPr>
              <a:t>Andere Behörden/Dienststellen:</a:t>
            </a:r>
          </a:p>
          <a:p>
            <a:r>
              <a:rPr lang="de-DE" sz="1000" dirty="0" smtClean="0">
                <a:solidFill>
                  <a:schemeClr val="accent1">
                    <a:lumMod val="50000"/>
                  </a:schemeClr>
                </a:solidFill>
                <a:latin typeface="Arial" panose="020B0604020202020204" pitchFamily="34" charset="0"/>
                <a:cs typeface="Arial" panose="020B0604020202020204" pitchFamily="34" charset="0"/>
              </a:rPr>
              <a:t>-Bahn</a:t>
            </a:r>
          </a:p>
          <a:p>
            <a:r>
              <a:rPr lang="de-DE" sz="1000" dirty="0" smtClean="0">
                <a:solidFill>
                  <a:schemeClr val="accent1">
                    <a:lumMod val="50000"/>
                  </a:schemeClr>
                </a:solidFill>
                <a:latin typeface="Arial" panose="020B0604020202020204" pitchFamily="34" charset="0"/>
                <a:cs typeface="Arial" panose="020B0604020202020204" pitchFamily="34" charset="0"/>
              </a:rPr>
              <a:t>-Post</a:t>
            </a:r>
          </a:p>
          <a:p>
            <a:r>
              <a:rPr lang="de-DE" sz="1000" dirty="0" smtClean="0">
                <a:solidFill>
                  <a:schemeClr val="accent1">
                    <a:lumMod val="50000"/>
                  </a:schemeClr>
                </a:solidFill>
                <a:latin typeface="Arial" panose="020B0604020202020204" pitchFamily="34" charset="0"/>
                <a:cs typeface="Arial" panose="020B0604020202020204" pitchFamily="34" charset="0"/>
              </a:rPr>
              <a:t>-Wasser-/Schifffahrt</a:t>
            </a:r>
          </a:p>
          <a:p>
            <a:r>
              <a:rPr lang="de-DE" sz="1000" dirty="0" smtClean="0">
                <a:solidFill>
                  <a:schemeClr val="accent1">
                    <a:lumMod val="50000"/>
                  </a:schemeClr>
                </a:solidFill>
                <a:latin typeface="Arial" panose="020B0604020202020204" pitchFamily="34" charset="0"/>
                <a:cs typeface="Arial" panose="020B0604020202020204" pitchFamily="34" charset="0"/>
              </a:rPr>
              <a:t>-Forstverwaltung</a:t>
            </a:r>
          </a:p>
          <a:p>
            <a:r>
              <a:rPr lang="de-DE" sz="1000" dirty="0" smtClean="0">
                <a:solidFill>
                  <a:schemeClr val="accent1">
                    <a:lumMod val="50000"/>
                  </a:schemeClr>
                </a:solidFill>
                <a:latin typeface="Arial" panose="020B0604020202020204" pitchFamily="34" charset="0"/>
                <a:cs typeface="Arial" panose="020B0604020202020204" pitchFamily="34" charset="0"/>
              </a:rPr>
              <a:t>etc.</a:t>
            </a:r>
          </a:p>
          <a:p>
            <a:endParaRPr lang="de-DE" sz="1000" dirty="0">
              <a:solidFill>
                <a:schemeClr val="accent1">
                  <a:lumMod val="50000"/>
                </a:schemeClr>
              </a:solidFill>
              <a:latin typeface="Arial" panose="020B0604020202020204" pitchFamily="34" charset="0"/>
              <a:cs typeface="Arial" panose="020B0604020202020204" pitchFamily="34" charset="0"/>
            </a:endParaRPr>
          </a:p>
        </p:txBody>
      </p:sp>
      <p:pic>
        <p:nvPicPr>
          <p:cNvPr id="36" name="Grafik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6087" y="133202"/>
            <a:ext cx="1111825" cy="631256"/>
          </a:xfrm>
          <a:prstGeom prst="rect">
            <a:avLst/>
          </a:prstGeom>
        </p:spPr>
      </p:pic>
      <p:sp>
        <p:nvSpPr>
          <p:cNvPr id="37" name="Textfeld 36"/>
          <p:cNvSpPr txBox="1"/>
          <p:nvPr/>
        </p:nvSpPr>
        <p:spPr>
          <a:xfrm>
            <a:off x="569487" y="233387"/>
            <a:ext cx="3546164" cy="430887"/>
          </a:xfrm>
          <a:prstGeom prst="rect">
            <a:avLst/>
          </a:prstGeom>
          <a:noFill/>
        </p:spPr>
        <p:txBody>
          <a:bodyPr wrap="none" rtlCol="0">
            <a:spAutoFit/>
          </a:bodyPr>
          <a:lstStyle/>
          <a:p>
            <a:r>
              <a:rPr lang="de-DE" sz="2200" b="1" u="sng" dirty="0">
                <a:solidFill>
                  <a:schemeClr val="accent1">
                    <a:lumMod val="50000"/>
                  </a:schemeClr>
                </a:solidFill>
                <a:latin typeface="Arial" panose="020B0604020202020204" pitchFamily="34" charset="0"/>
                <a:ea typeface="+mj-ea"/>
                <a:cs typeface="Arial" panose="020B0604020202020204" pitchFamily="34" charset="0"/>
              </a:rPr>
              <a:t>Der Katastrophenschutz-</a:t>
            </a:r>
          </a:p>
        </p:txBody>
      </p:sp>
    </p:spTree>
    <p:extLst>
      <p:ext uri="{BB962C8B-B14F-4D97-AF65-F5344CB8AC3E}">
        <p14:creationId xmlns:p14="http://schemas.microsoft.com/office/powerpoint/2010/main" val="6907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2" grpId="0" animBg="1"/>
      <p:bldP spid="13" grpId="0" animBg="1"/>
      <p:bldP spid="14" grpId="0" animBg="1"/>
      <p:bldP spid="15" grpId="0" animBg="1"/>
      <p:bldP spid="16" grpId="0" animBg="1"/>
      <p:bldP spid="32" grpId="0" animBg="1"/>
      <p:bldP spid="33"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6</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3" name="Titel 2"/>
          <p:cNvSpPr>
            <a:spLocks noGrp="1"/>
          </p:cNvSpPr>
          <p:nvPr>
            <p:ph type="title"/>
          </p:nvPr>
        </p:nvSpPr>
        <p:spPr/>
        <p:txBody>
          <a:bodyPr>
            <a:normAutofit/>
          </a:bodyPr>
          <a:lstStyle/>
          <a:p>
            <a:r>
              <a:rPr lang="de-DE" sz="2200" b="1" u="sng" dirty="0">
                <a:latin typeface="Arial" panose="020B0604020202020204" pitchFamily="34" charset="0"/>
                <a:cs typeface="Arial" panose="020B0604020202020204" pitchFamily="34" charset="0"/>
              </a:rPr>
              <a:t>Einheiten des Bundes</a:t>
            </a: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1170510"/>
            <a:ext cx="936104" cy="936104"/>
          </a:xfrm>
          <a:prstGeom prst="rect">
            <a:avLst/>
          </a:prstGeom>
        </p:spPr>
      </p:pic>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0440" y="2399006"/>
            <a:ext cx="1618343" cy="690957"/>
          </a:xfrm>
          <a:prstGeom prst="rect">
            <a:avLst/>
          </a:prstGeom>
        </p:spPr>
      </p:pic>
      <p:sp>
        <p:nvSpPr>
          <p:cNvPr id="10" name="Textfeld 9"/>
          <p:cNvSpPr txBox="1"/>
          <p:nvPr/>
        </p:nvSpPr>
        <p:spPr>
          <a:xfrm>
            <a:off x="2843808" y="1296642"/>
            <a:ext cx="3600400" cy="2862322"/>
          </a:xfrm>
          <a:prstGeom prst="rect">
            <a:avLst/>
          </a:prstGeom>
          <a:noFill/>
        </p:spPr>
        <p:txBody>
          <a:bodyPr wrap="square" rtlCol="0">
            <a:spAutoFit/>
          </a:bodyPr>
          <a:lstStyle/>
          <a:p>
            <a:pPr marL="285750" indent="-285750">
              <a:buFont typeface="Arial" panose="020B0604020202020204" pitchFamily="34" charset="0"/>
              <a:buChar char="•"/>
            </a:pPr>
            <a:r>
              <a:rPr lang="de-DE" dirty="0" smtClean="0">
                <a:solidFill>
                  <a:schemeClr val="accent1">
                    <a:lumMod val="50000"/>
                  </a:schemeClr>
                </a:solidFill>
              </a:rPr>
              <a:t>Können kommunal angefordert werden</a:t>
            </a:r>
          </a:p>
          <a:p>
            <a:pPr marL="285750" indent="-285750">
              <a:buFont typeface="Arial" panose="020B0604020202020204" pitchFamily="34" charset="0"/>
              <a:buChar char="•"/>
            </a:pPr>
            <a:r>
              <a:rPr lang="de-DE" dirty="0" smtClean="0">
                <a:solidFill>
                  <a:schemeClr val="accent1">
                    <a:lumMod val="50000"/>
                  </a:schemeClr>
                </a:solidFill>
              </a:rPr>
              <a:t>Unterliegen den Weisungen der </a:t>
            </a:r>
            <a:r>
              <a:rPr lang="de-DE" dirty="0" err="1" smtClean="0">
                <a:solidFill>
                  <a:schemeClr val="accent1">
                    <a:lumMod val="50000"/>
                  </a:schemeClr>
                </a:solidFill>
              </a:rPr>
              <a:t>anfordenden</a:t>
            </a:r>
            <a:r>
              <a:rPr lang="de-DE" dirty="0" smtClean="0">
                <a:solidFill>
                  <a:schemeClr val="accent1">
                    <a:lumMod val="50000"/>
                  </a:schemeClr>
                </a:solidFill>
              </a:rPr>
              <a:t> Stelle</a:t>
            </a:r>
          </a:p>
          <a:p>
            <a:pPr marL="285750" indent="-285750">
              <a:buFont typeface="Arial" panose="020B0604020202020204" pitchFamily="34" charset="0"/>
              <a:buChar char="•"/>
            </a:pPr>
            <a:r>
              <a:rPr lang="de-DE" dirty="0" smtClean="0">
                <a:solidFill>
                  <a:schemeClr val="accent1">
                    <a:lumMod val="50000"/>
                  </a:schemeClr>
                </a:solidFill>
              </a:rPr>
              <a:t>Kein Einsatz bei Einsatzvorbehalt</a:t>
            </a:r>
          </a:p>
          <a:p>
            <a:pPr marL="285750" indent="-285750">
              <a:buFont typeface="Arial" panose="020B0604020202020204" pitchFamily="34" charset="0"/>
              <a:buChar char="•"/>
            </a:pPr>
            <a:r>
              <a:rPr lang="de-DE" dirty="0" smtClean="0">
                <a:solidFill>
                  <a:schemeClr val="accent1">
                    <a:lumMod val="50000"/>
                  </a:schemeClr>
                </a:solidFill>
              </a:rPr>
              <a:t>Kein Bestandteil der kommunalen Gefahrenabwehr</a:t>
            </a:r>
          </a:p>
          <a:p>
            <a:pPr marL="285750" indent="-285750">
              <a:buFont typeface="Arial" panose="020B0604020202020204" pitchFamily="34" charset="0"/>
              <a:buChar char="•"/>
            </a:pPr>
            <a:r>
              <a:rPr lang="de-DE" dirty="0" smtClean="0">
                <a:solidFill>
                  <a:schemeClr val="accent1">
                    <a:lumMod val="50000"/>
                  </a:schemeClr>
                </a:solidFill>
              </a:rPr>
              <a:t>Spannungsfall</a:t>
            </a:r>
          </a:p>
          <a:p>
            <a:pPr marL="285750" indent="-285750">
              <a:buFont typeface="Arial" panose="020B0604020202020204" pitchFamily="34" charset="0"/>
              <a:buChar char="•"/>
            </a:pPr>
            <a:r>
              <a:rPr lang="de-DE" dirty="0" smtClean="0">
                <a:solidFill>
                  <a:schemeClr val="accent1">
                    <a:lumMod val="50000"/>
                  </a:schemeClr>
                </a:solidFill>
              </a:rPr>
              <a:t>Verteidigungsfall</a:t>
            </a:r>
          </a:p>
          <a:p>
            <a:pPr marL="285750" indent="-285750">
              <a:buFont typeface="Arial" panose="020B0604020202020204" pitchFamily="34" charset="0"/>
              <a:buChar char="•"/>
            </a:pPr>
            <a:endParaRPr lang="de-DE" dirty="0">
              <a:solidFill>
                <a:schemeClr val="accent1">
                  <a:lumMod val="50000"/>
                </a:schemeClr>
              </a:solidFill>
            </a:endParaRPr>
          </a:p>
        </p:txBody>
      </p:sp>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500" y="3375891"/>
            <a:ext cx="1518222" cy="1012148"/>
          </a:xfrm>
          <a:prstGeom prst="rect">
            <a:avLst/>
          </a:prstGeom>
        </p:spPr>
      </p:pic>
    </p:spTree>
    <p:extLst>
      <p:ext uri="{BB962C8B-B14F-4D97-AF65-F5344CB8AC3E}">
        <p14:creationId xmlns:p14="http://schemas.microsoft.com/office/powerpoint/2010/main" val="269108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7</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755576" y="483518"/>
            <a:ext cx="5594862" cy="503099"/>
          </a:xfrm>
        </p:spPr>
        <p:txBody>
          <a:bodyPr>
            <a:normAutofit fontScale="90000"/>
          </a:bodyPr>
          <a:lstStyle/>
          <a:p>
            <a:r>
              <a:rPr lang="de-DE"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Ereignisse</a:t>
            </a:r>
            <a:endParaRPr lang="de-DE" sz="24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pic>
        <p:nvPicPr>
          <p:cNvPr id="4098" name="Picture 2" descr="Schwarzschwan – Wikip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987574"/>
            <a:ext cx="5138236" cy="3425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711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8</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755576" y="483518"/>
            <a:ext cx="5594862" cy="503099"/>
          </a:xfrm>
        </p:spPr>
        <p:txBody>
          <a:bodyPr>
            <a:normAutofit fontScale="90000"/>
          </a:bodyPr>
          <a:lstStyle/>
          <a:p>
            <a:r>
              <a:rPr lang="de-DE"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Ereignisse</a:t>
            </a:r>
            <a:endParaRPr lang="de-DE" sz="24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
        <p:nvSpPr>
          <p:cNvPr id="3" name="Rechteck 2"/>
          <p:cNvSpPr/>
          <p:nvPr/>
        </p:nvSpPr>
        <p:spPr>
          <a:xfrm>
            <a:off x="1619672" y="1417588"/>
            <a:ext cx="5238328" cy="2862322"/>
          </a:xfrm>
          <a:prstGeom prst="rect">
            <a:avLst/>
          </a:prstGeom>
        </p:spPr>
        <p:txBody>
          <a:bodyPr wrap="square">
            <a:spAutoFit/>
          </a:bodyPr>
          <a:lstStyle/>
          <a:p>
            <a:r>
              <a:rPr lang="de-DE" sz="2000" dirty="0">
                <a:latin typeface="Arial" panose="020B0604020202020204" pitchFamily="34" charset="0"/>
                <a:cs typeface="Arial" panose="020B0604020202020204" pitchFamily="34" charset="0"/>
              </a:rPr>
              <a:t>Wie lila Kühe und fliegende Schweine war der schwarze Schwan ein Symbol </a:t>
            </a:r>
            <a:r>
              <a:rPr lang="de-DE" sz="2000">
                <a:latin typeface="Arial" panose="020B0604020202020204" pitchFamily="34" charset="0"/>
                <a:cs typeface="Arial" panose="020B0604020202020204" pitchFamily="34" charset="0"/>
              </a:rPr>
              <a:t>des </a:t>
            </a:r>
            <a:r>
              <a:rPr lang="de-DE" sz="2000" b="1" smtClean="0">
                <a:latin typeface="Arial" panose="020B0604020202020204" pitchFamily="34" charset="0"/>
                <a:cs typeface="Arial" panose="020B0604020202020204" pitchFamily="34" charset="0"/>
              </a:rPr>
              <a:t>Unmöglichen</a:t>
            </a:r>
            <a:r>
              <a:rPr lang="de-DE" sz="2000" smtClean="0">
                <a:latin typeface="Arial" panose="020B0604020202020204" pitchFamily="34" charset="0"/>
                <a:cs typeface="Arial" panose="020B0604020202020204" pitchFamily="34" charset="0"/>
              </a:rPr>
              <a:t>. </a:t>
            </a:r>
            <a:r>
              <a:rPr lang="de-DE" sz="2000" dirty="0">
                <a:latin typeface="Arial" panose="020B0604020202020204" pitchFamily="34" charset="0"/>
                <a:cs typeface="Arial" panose="020B0604020202020204" pitchFamily="34" charset="0"/>
              </a:rPr>
              <a:t>Im mittelalterlichen Europa hatten Einhörner mehr Glaubwürdigkeit. Der niederländische Seefahrer Willem de </a:t>
            </a:r>
            <a:r>
              <a:rPr lang="de-DE" sz="2000" dirty="0" err="1">
                <a:latin typeface="Arial" panose="020B0604020202020204" pitchFamily="34" charset="0"/>
                <a:cs typeface="Arial" panose="020B0604020202020204" pitchFamily="34" charset="0"/>
              </a:rPr>
              <a:t>Vlamingh</a:t>
            </a:r>
            <a:r>
              <a:rPr lang="de-DE" sz="2000" dirty="0">
                <a:latin typeface="Arial" panose="020B0604020202020204" pitchFamily="34" charset="0"/>
                <a:cs typeface="Arial" panose="020B0604020202020204" pitchFamily="34" charset="0"/>
              </a:rPr>
              <a:t> zeigte 1697, als er in Westaustralien schwarze Schwäne fand, wie riskant es ist, etwas für unmöglich zu erklären.</a:t>
            </a:r>
          </a:p>
        </p:txBody>
      </p:sp>
    </p:spTree>
    <p:extLst>
      <p:ext uri="{BB962C8B-B14F-4D97-AF65-F5344CB8AC3E}">
        <p14:creationId xmlns:p14="http://schemas.microsoft.com/office/powerpoint/2010/main" val="2915796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9BFB3A-D1DF-446F-813F-2619D6B1E2AB}" type="datetime1">
              <a:rPr lang="de-DE" sz="1000" smtClean="0">
                <a:latin typeface="Arial" panose="020B0604020202020204" pitchFamily="34" charset="0"/>
                <a:cs typeface="Arial" panose="020B0604020202020204" pitchFamily="34" charset="0"/>
              </a:rPr>
              <a:t>20.11.2024</a:t>
            </a:fld>
            <a:endParaRPr lang="de-DE" sz="1000"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C747EB9-9B74-40B1-9B98-86F2A3BA0A85}" type="slidenum">
              <a:rPr lang="de-DE" sz="1000" smtClean="0">
                <a:latin typeface="Arial" panose="020B0604020202020204" pitchFamily="34" charset="0"/>
                <a:cs typeface="Arial" panose="020B0604020202020204" pitchFamily="34" charset="0"/>
              </a:rPr>
              <a:pPr/>
              <a:t>9</a:t>
            </a:fld>
            <a:endParaRPr lang="de-DE" sz="1000" dirty="0">
              <a:latin typeface="Arial" panose="020B0604020202020204" pitchFamily="34" charset="0"/>
              <a:cs typeface="Arial" panose="020B0604020202020204" pitchFamily="34" charset="0"/>
            </a:endParaRPr>
          </a:p>
        </p:txBody>
      </p:sp>
      <p:sp>
        <p:nvSpPr>
          <p:cNvPr id="9" name="Fußzeilenplatzhalter 3"/>
          <p:cNvSpPr>
            <a:spLocks noGrp="1"/>
          </p:cNvSpPr>
          <p:nvPr>
            <p:ph type="ftr" sz="quarter" idx="11"/>
          </p:nvPr>
        </p:nvSpPr>
        <p:spPr>
          <a:xfrm>
            <a:off x="1907704" y="4767263"/>
            <a:ext cx="5328592" cy="273844"/>
          </a:xfrm>
        </p:spPr>
        <p:txBody>
          <a:bodyPr/>
          <a:lstStyle/>
          <a:p>
            <a:r>
              <a:rPr lang="de-DE" sz="800" dirty="0" smtClean="0">
                <a:latin typeface="Arial" panose="020B0604020202020204" pitchFamily="34" charset="0"/>
                <a:cs typeface="Arial" panose="020B0604020202020204" pitchFamily="34" charset="0"/>
              </a:rPr>
              <a:t>FG 37.4 Einsatzlenkung/Katastrophenschutz – Verfasser: </a:t>
            </a:r>
            <a:r>
              <a:rPr lang="de-DE" sz="800" dirty="0" err="1">
                <a:latin typeface="Arial" panose="020B0604020202020204" pitchFamily="34" charset="0"/>
                <a:cs typeface="Arial" panose="020B0604020202020204" pitchFamily="34" charset="0"/>
              </a:rPr>
              <a:t>M.Spiller</a:t>
            </a:r>
            <a:endParaRPr lang="de-DE" sz="800" dirty="0">
              <a:latin typeface="Arial" panose="020B0604020202020204" pitchFamily="34" charset="0"/>
              <a:cs typeface="Arial" panose="020B0604020202020204" pitchFamily="34" charset="0"/>
            </a:endParaRPr>
          </a:p>
          <a:p>
            <a:endParaRPr lang="de-DE" sz="800" dirty="0" smtClean="0">
              <a:latin typeface="Arial" panose="020B0604020202020204" pitchFamily="34" charset="0"/>
              <a:cs typeface="Arial" panose="020B0604020202020204" pitchFamily="34" charset="0"/>
            </a:endParaRPr>
          </a:p>
        </p:txBody>
      </p:sp>
      <p:sp>
        <p:nvSpPr>
          <p:cNvPr id="11" name="Titel 2"/>
          <p:cNvSpPr>
            <a:spLocks noGrp="1"/>
          </p:cNvSpPr>
          <p:nvPr>
            <p:ph type="title"/>
          </p:nvPr>
        </p:nvSpPr>
        <p:spPr>
          <a:xfrm>
            <a:off x="457200" y="555526"/>
            <a:ext cx="6707088" cy="4217013"/>
          </a:xfrm>
        </p:spPr>
        <p:txBody>
          <a:bodyPr anchor="t">
            <a:normAutofit fontScale="90000"/>
          </a:bodyPr>
          <a:lstStyle/>
          <a:p>
            <a:r>
              <a:rPr lang="de-DE" sz="2200" u="sng" dirty="0" smtClean="0">
                <a:latin typeface="Arial" panose="020B0604020202020204" pitchFamily="34" charset="0"/>
                <a:cs typeface="Arial" panose="020B0604020202020204" pitchFamily="34" charset="0"/>
              </a:rPr>
              <a:t>Beispiele für mögliche Ereignisse bei denen die eigene Widerstandfähigkeit gefragt ist:</a:t>
            </a:r>
            <a:r>
              <a:rPr lang="de-DE" sz="1000" dirty="0" smtClean="0"/>
              <a:t/>
            </a:r>
            <a:br>
              <a:rPr lang="de-DE" sz="1000" dirty="0" smtClean="0"/>
            </a:br>
            <a:r>
              <a:rPr lang="de-DE" sz="1000" dirty="0" smtClean="0"/>
              <a:t/>
            </a:r>
            <a:br>
              <a:rPr lang="de-DE" sz="1000" dirty="0" smtClean="0"/>
            </a:br>
            <a:r>
              <a:rPr lang="de-DE" sz="1000" dirty="0"/>
              <a:t/>
            </a:r>
            <a:br>
              <a:rPr lang="de-DE" sz="1000" dirty="0"/>
            </a:br>
            <a:r>
              <a:rPr lang="de-DE" sz="1400" dirty="0" smtClean="0"/>
              <a:t>-</a:t>
            </a:r>
            <a:r>
              <a:rPr lang="de-DE" sz="1400" dirty="0" smtClean="0">
                <a:latin typeface="Arial" panose="020B0604020202020204" pitchFamily="34" charset="0"/>
                <a:cs typeface="Arial" panose="020B0604020202020204" pitchFamily="34" charset="0"/>
              </a:rPr>
              <a:t>Kurzfristiger </a:t>
            </a:r>
            <a:r>
              <a:rPr lang="de-DE" sz="1400" dirty="0" smtClean="0">
                <a:latin typeface="Arial" panose="020B0604020202020204" pitchFamily="34" charset="0"/>
                <a:cs typeface="Arial" panose="020B0604020202020204" pitchFamily="34" charset="0"/>
              </a:rPr>
              <a:t>Stromausfall</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-Schadensfeuer</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a:t>
            </a:r>
            <a:r>
              <a:rPr lang="de-DE" sz="1400" dirty="0" smtClean="0">
                <a:latin typeface="Arial" panose="020B0604020202020204" pitchFamily="34" charset="0"/>
                <a:cs typeface="Arial" panose="020B0604020202020204" pitchFamily="34" charset="0"/>
              </a:rPr>
              <a:t>Ausfall von Personal </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-Pandemie</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-Gebäudeeinsturz</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-Langfristiger Stromausfall</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-Flächendeckendes Schadensereignis (Unwetter…)</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-Störung in einer Kerntechnischen Anlage Typ 2</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-Verunreinigtes Trinkwasser</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-Aufnahme von Bewohnern aus anderen Einrichtungen</a:t>
            </a:r>
            <a:br>
              <a:rPr lang="de-DE" sz="1400" dirty="0" smtClean="0">
                <a:latin typeface="Arial" panose="020B0604020202020204" pitchFamily="34" charset="0"/>
                <a:cs typeface="Arial" panose="020B0604020202020204" pitchFamily="34" charset="0"/>
              </a:rPr>
            </a:br>
            <a:r>
              <a:rPr lang="de-DE" sz="1400" dirty="0" smtClean="0">
                <a:latin typeface="Arial" panose="020B0604020202020204" pitchFamily="34" charset="0"/>
                <a:cs typeface="Arial" panose="020B0604020202020204" pitchFamily="34" charset="0"/>
              </a:rPr>
              <a:t>-Energiemangellage</a:t>
            </a:r>
            <a:br>
              <a:rPr lang="de-DE" sz="1400" dirty="0" smtClean="0">
                <a:latin typeface="Arial" panose="020B0604020202020204" pitchFamily="34" charset="0"/>
                <a:cs typeface="Arial" panose="020B0604020202020204" pitchFamily="34" charset="0"/>
              </a:rPr>
            </a:br>
            <a:r>
              <a:rPr lang="de-DE" sz="1100" dirty="0" smtClean="0">
                <a:latin typeface="Arial" panose="020B0604020202020204" pitchFamily="34" charset="0"/>
                <a:cs typeface="Arial" panose="020B0604020202020204" pitchFamily="34" charset="0"/>
              </a:rPr>
              <a:t>….</a:t>
            </a:r>
            <a:br>
              <a:rPr lang="de-DE" sz="1100" dirty="0" smtClean="0">
                <a:latin typeface="Arial" panose="020B0604020202020204" pitchFamily="34" charset="0"/>
                <a:cs typeface="Arial" panose="020B0604020202020204" pitchFamily="34" charset="0"/>
              </a:rPr>
            </a:br>
            <a:r>
              <a:rPr lang="de-DE" sz="1100" dirty="0" smtClean="0">
                <a:latin typeface="Arial" panose="020B0604020202020204" pitchFamily="34" charset="0"/>
                <a:cs typeface="Arial" panose="020B0604020202020204" pitchFamily="34" charset="0"/>
              </a:rPr>
              <a:t>….</a:t>
            </a:r>
            <a:br>
              <a:rPr lang="de-DE" sz="1100" dirty="0" smtClean="0">
                <a:latin typeface="Arial" panose="020B0604020202020204" pitchFamily="34" charset="0"/>
                <a:cs typeface="Arial" panose="020B0604020202020204" pitchFamily="34" charset="0"/>
              </a:rPr>
            </a:br>
            <a:r>
              <a:rPr lang="de-DE" sz="1600" b="1" dirty="0" smtClean="0">
                <a:latin typeface="Arial" panose="020B0604020202020204" pitchFamily="34" charset="0"/>
                <a:cs typeface="Arial" panose="020B0604020202020204" pitchFamily="34" charset="0"/>
              </a:rPr>
              <a:t>Die Gedanken sind frei!!!</a:t>
            </a:r>
            <a:br>
              <a:rPr lang="de-DE" sz="1600" b="1" dirty="0" smtClean="0">
                <a:latin typeface="Arial" panose="020B0604020202020204" pitchFamily="34" charset="0"/>
                <a:cs typeface="Arial" panose="020B0604020202020204" pitchFamily="34" charset="0"/>
              </a:rPr>
            </a:br>
            <a:r>
              <a:rPr lang="de-DE" sz="1100" dirty="0" smtClean="0">
                <a:latin typeface="Arial" panose="020B0604020202020204" pitchFamily="34" charset="0"/>
                <a:cs typeface="Arial" panose="020B0604020202020204" pitchFamily="34" charset="0"/>
              </a:rPr>
              <a:t/>
            </a:r>
            <a:br>
              <a:rPr lang="de-DE" sz="1100" dirty="0" smtClean="0">
                <a:latin typeface="Arial" panose="020B0604020202020204" pitchFamily="34" charset="0"/>
                <a:cs typeface="Arial" panose="020B0604020202020204" pitchFamily="34" charset="0"/>
              </a:rPr>
            </a:br>
            <a:r>
              <a:rPr lang="de-DE" sz="1000" dirty="0"/>
              <a:t/>
            </a:r>
            <a:br>
              <a:rPr lang="de-DE" sz="1000" dirty="0"/>
            </a:br>
            <a:endParaRPr lang="de-DE" sz="1000"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83330" y="1487758"/>
            <a:ext cx="1465134" cy="976756"/>
          </a:xfrm>
          <a:prstGeom prst="rect">
            <a:avLst/>
          </a:prstGeom>
        </p:spPr>
      </p:pic>
    </p:spTree>
    <p:extLst>
      <p:ext uri="{BB962C8B-B14F-4D97-AF65-F5344CB8AC3E}">
        <p14:creationId xmlns:p14="http://schemas.microsoft.com/office/powerpoint/2010/main" val="3197612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vorlage Ausbildung">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Mastervorlage Ausbildung</Template>
  <TotalTime>0</TotalTime>
  <Words>373</Words>
  <Application>Microsoft Office PowerPoint</Application>
  <PresentationFormat>Bildschirmpräsentation (16:9)</PresentationFormat>
  <Paragraphs>104</Paragraphs>
  <Slides>12</Slides>
  <Notes>0</Notes>
  <HiddenSlides>0</HiddenSlides>
  <MMClips>0</MMClips>
  <ScaleCrop>false</ScaleCrop>
  <HeadingPairs>
    <vt:vector size="6" baseType="variant">
      <vt:variant>
        <vt:lpstr>Design</vt:lpstr>
      </vt:variant>
      <vt:variant>
        <vt:i4>1</vt:i4>
      </vt:variant>
      <vt:variant>
        <vt:lpstr>Eingebettete OLE-Server</vt:lpstr>
      </vt:variant>
      <vt:variant>
        <vt:i4>0</vt:i4>
      </vt:variant>
      <vt:variant>
        <vt:lpstr>Folientitel</vt:lpstr>
      </vt:variant>
      <vt:variant>
        <vt:i4>12</vt:i4>
      </vt:variant>
    </vt:vector>
  </HeadingPairs>
  <TitlesOfParts>
    <vt:vector size="13" baseType="lpstr">
      <vt:lpstr>Mastervorlage Ausbildung</vt:lpstr>
      <vt:lpstr>Katastrophenschutz der Stadt Salzgitter</vt:lpstr>
      <vt:lpstr>Definition nach §1 NKatSG  (1) Katastrophenschutz im Sinne dieses Gesetzes ist die Vorbereitung der Bekämpfung und die Bekämpfung von Katastrophen und außergewöhnlichen Ereignissen.  (2) Ein Katastrophenfall im Sinne dieses Gesetzes ist ein Notstand, bei dem Leben, Gesundheit, die lebenswichtige Versorgung der Bevölkerung, die Umwelt oder erhebliche Sachwerte in einem solchen Maße gefährdet oder beeinträchtigt sind, dass seine Bekämpfung durch die zuständigen Behörden und die notwendigen Einsatz- und Hilfskräfte eine zentrale Leitung erfordert.  (3) Ein außergewöhnliches Ereignis im Sinne dieses Gesetzes ist eine Gefahr für Leben, Gesundheit, die lebenswichtige Versorgung der Bevölkerung, die Umwelt oder erhebliche Sachwerte, die mit den Mitteln der örtlichen Gefahrenabwehr nicht mehr zu bewältigen ist, einen Katastrophenfall nach sich ziehen kann und deren Bekämpfung eine zentrale Unterstützung durch die zuständigen Behörden und die notwendigen Einsatzkräfte und -mittel des Katastrophenschutzes erfordert.  (4) Ein Katastrophenvoralarm im Sinne dieses Gesetzes ist 1.  eine abstrakte Gefahr für Leben, Gesundheit, die lebenswichtige Versorgung der Bevölkerung, die Umwelt oder       erhebliche Sachwerte oder 2.   eine Sachlage, bei der die hinreichende Wahrscheinlichkeit besteht, dass in absehbarer Zeit Nachbarschaftshilfe       (§ 23 Abs. 1 und 2) angefordert oder überörtliche Hilfe (§ 23 Abs. 3 bis 5) angeordnet werden wird,   die eine besondere Alarmbereitschaft der Einsatzkräfte und -mittel des Katastrophenschutzes zur Vorbereitung der Bekämpfung von Katastrophen und außergewöhnlichen Ereignissen erforderlich macht. </vt:lpstr>
      <vt:lpstr> </vt:lpstr>
      <vt:lpstr> </vt:lpstr>
      <vt:lpstr>PowerPoint-Präsentation</vt:lpstr>
      <vt:lpstr>Einheiten des Bundes</vt:lpstr>
      <vt:lpstr>Ereignisse</vt:lpstr>
      <vt:lpstr>Ereignisse</vt:lpstr>
      <vt:lpstr>Beispiele für mögliche Ereignisse bei denen die eigene Widerstandfähigkeit gefragt ist:   -Kurzfristiger Stromausfall -Schadensfeuer -Ausfall von Personal  -Pandemie -Gebäudeeinsturz -Langfristiger Stromausfall -Flächendeckendes Schadensereignis (Unwetter…) -Störung in einer Kerntechnischen Anlage Typ 2 -Verunreinigtes Trinkwasser -Aufnahme von Bewohnern aus anderen Einrichtungen -Energiemangellage …. …. Die Gedanken sind frei!!!   </vt:lpstr>
      <vt:lpstr>Welche Fragen stelle ich mir selber?</vt:lpstr>
      <vt:lpstr>PowerPoint-Präsentation</vt:lpstr>
      <vt:lpstr> </vt:lpstr>
    </vt:vector>
  </TitlesOfParts>
  <Company>Stadt Salzgitter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EKG-Kunde</dc:title>
  <dc:creator>Gülland, Christoph</dc:creator>
  <cp:lastModifiedBy>Spiller, Marcus</cp:lastModifiedBy>
  <cp:revision>237</cp:revision>
  <dcterms:created xsi:type="dcterms:W3CDTF">2016-02-07T14:31:01Z</dcterms:created>
  <dcterms:modified xsi:type="dcterms:W3CDTF">2024-11-20T05:52:12Z</dcterms:modified>
</cp:coreProperties>
</file>