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0"/>
  </p:notesMasterIdLst>
  <p:sldIdLst>
    <p:sldId id="256" r:id="rId5"/>
    <p:sldId id="275" r:id="rId6"/>
    <p:sldId id="290" r:id="rId7"/>
    <p:sldId id="268" r:id="rId8"/>
    <p:sldId id="265" r:id="rId9"/>
    <p:sldId id="274" r:id="rId10"/>
    <p:sldId id="283" r:id="rId11"/>
    <p:sldId id="284" r:id="rId12"/>
    <p:sldId id="276" r:id="rId13"/>
    <p:sldId id="302" r:id="rId14"/>
    <p:sldId id="277" r:id="rId15"/>
    <p:sldId id="278" r:id="rId16"/>
    <p:sldId id="301" r:id="rId17"/>
    <p:sldId id="279" r:id="rId18"/>
    <p:sldId id="285" r:id="rId19"/>
    <p:sldId id="286" r:id="rId20"/>
    <p:sldId id="280" r:id="rId21"/>
    <p:sldId id="281" r:id="rId22"/>
    <p:sldId id="288" r:id="rId23"/>
    <p:sldId id="289" r:id="rId24"/>
    <p:sldId id="293" r:id="rId25"/>
    <p:sldId id="282" r:id="rId26"/>
    <p:sldId id="287" r:id="rId27"/>
    <p:sldId id="291" r:id="rId28"/>
    <p:sldId id="303" r:id="rId2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D0E"/>
    <a:srgbClr val="FFDD00"/>
    <a:srgbClr val="007DC4"/>
    <a:srgbClr val="B6C0C5"/>
    <a:srgbClr val="894F2E"/>
    <a:srgbClr val="E5097F"/>
    <a:srgbClr val="E52D38"/>
    <a:srgbClr val="D9DADA"/>
    <a:srgbClr val="EBECEC"/>
    <a:srgbClr val="009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42" y="8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FCE35-602A-431D-9A5C-817FAC5F8698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9829-3FE1-41A3-8A57-A277EBACAA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40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 userDrawn="1"/>
        </p:nvSpPr>
        <p:spPr>
          <a:xfrm>
            <a:off x="2665708" y="7271675"/>
            <a:ext cx="8026105" cy="2880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10A8C606-94C5-4EC5-B557-562E203A7E7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17255154"/>
              </p:ext>
            </p:extLst>
          </p:nvPr>
        </p:nvGraphicFramePr>
        <p:xfrm>
          <a:off x="7701593" y="6168325"/>
          <a:ext cx="2520000" cy="85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orelDRAW" r:id="rId3" imgW="6004112" imgH="2054049" progId="CorelDraw.Graphic.17">
                  <p:embed/>
                </p:oleObj>
              </mc:Choice>
              <mc:Fallback>
                <p:oleObj name="CorelDRAW" r:id="rId3" imgW="6004112" imgH="2054049" progId="CorelDraw.Graphic.17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14FF11A2-370A-4C8E-913F-57CDC123D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01593" y="6168325"/>
                        <a:ext cx="2520000" cy="85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 userDrawn="1"/>
        </p:nvSpPr>
        <p:spPr>
          <a:xfrm>
            <a:off x="1" y="7271675"/>
            <a:ext cx="2665708" cy="288000"/>
          </a:xfrm>
          <a:prstGeom prst="rect">
            <a:avLst/>
          </a:prstGeom>
          <a:solidFill>
            <a:srgbClr val="009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92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 userDrawn="1"/>
        </p:nvSpPr>
        <p:spPr>
          <a:xfrm>
            <a:off x="2665708" y="7271675"/>
            <a:ext cx="8026105" cy="2880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 userDrawn="1"/>
        </p:nvSpPr>
        <p:spPr>
          <a:xfrm>
            <a:off x="1" y="7271675"/>
            <a:ext cx="2665708" cy="288000"/>
          </a:xfrm>
          <a:prstGeom prst="rect">
            <a:avLst/>
          </a:prstGeom>
          <a:solidFill>
            <a:srgbClr val="009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1" y="7267396"/>
            <a:ext cx="266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1A0BB8-097E-4360-B5B2-E0DFAA4B68CD}" type="slidenum">
              <a:rPr lang="de-DE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14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9925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Salzgitter</a:t>
            </a:r>
          </a:p>
          <a:p>
            <a:pPr algn="l"/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2363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sz="4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Gesundheitsamt kommt! – Kontrolle oder Beratung?</a:t>
            </a:r>
            <a:endParaRPr lang="de-DE" sz="4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:\W\WIS\CI SZ\18-0007-R PP Masterfolien\Bildmotive\Bild 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2663957" cy="7272543"/>
          </a:xfrm>
          <a:prstGeom prst="rect">
            <a:avLst/>
          </a:prstGeom>
        </p:spPr>
      </p:pic>
      <p:pic>
        <p:nvPicPr>
          <p:cNvPr id="7" name="Grafik 6" descr="\\it.sz\units\53\HU\Infektionsschutz\Überwachung Infektionshygiene\Einrichtungen § 35 IfSG\Altenheime\Einrichtungen\APH Willig, Haus Lindenhof\Begehung 07.02.2023\APH Am Lindenhof\Bilder Hirsch\20230207_1057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8739" y="1776046"/>
            <a:ext cx="3457300" cy="2949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0" y="3210711"/>
            <a:ext cx="2736828" cy="3657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5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2812773" y="489418"/>
            <a:ext cx="7879039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4800" dirty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 der Begehung</a:t>
            </a:r>
          </a:p>
        </p:txBody>
      </p:sp>
      <p:sp>
        <p:nvSpPr>
          <p:cNvPr id="6" name="Rechteck 5"/>
          <p:cNvSpPr/>
          <p:nvPr/>
        </p:nvSpPr>
        <p:spPr>
          <a:xfrm>
            <a:off x="3012082" y="1595891"/>
            <a:ext cx="72090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Hängt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 angepasster Reinigungs- und Desinfektionsplan aus?</a:t>
            </a:r>
          </a:p>
          <a:p>
            <a:pPr marL="285750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Unterhaltsreinigung: </a:t>
            </a:r>
          </a:p>
          <a:p>
            <a:pPr marL="742950" lvl="1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offene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Lagerung von textilen Artikeln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Hygieneartikeln?</a:t>
            </a:r>
          </a:p>
          <a:p>
            <a:pPr marL="742950" lvl="1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Einrichtung in einem guten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Reinigungszustand?</a:t>
            </a:r>
          </a:p>
          <a:p>
            <a:pPr marL="742950" lvl="1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Pflegehilfsmittel sauber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2663957" cy="7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2773017" y="489418"/>
            <a:ext cx="7812157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4800" dirty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 der Begehung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/>
        </p:nvSpPr>
        <p:spPr>
          <a:xfrm>
            <a:off x="0" y="-1"/>
            <a:ext cx="2665708" cy="7271675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2290" name="Picture 2" descr="E:\Bild 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67" y="-664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012082" y="1595891"/>
            <a:ext cx="72090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Arbeitsflächen glatt, leicht zu reinigen und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desinfizierbar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Trägt das Personal Schmuck? Künstliche Fingernägel in der Pflege? </a:t>
            </a:r>
            <a:endParaRPr lang="de-D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4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Schmuck und Fingernägel</a:t>
            </a:r>
            <a:endParaRPr lang="de-DE" sz="440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410037"/>
            <a:ext cx="720905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Schmuck: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Angriffspunkt für tätliche Angriffe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zu desinfizieren durch gewöhnliche Händedesinfektion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de-DE" sz="20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verbergen sich die Keime</a:t>
            </a:r>
          </a:p>
          <a:p>
            <a:pPr>
              <a:lnSpc>
                <a:spcPct val="150000"/>
              </a:lnSpc>
            </a:pPr>
            <a:endParaRPr lang="de-DE" sz="8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Künstliche Fingernägel: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Regel</a:t>
            </a:r>
            <a:r>
              <a:rPr lang="de-DE" sz="20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unsauber, fördern die Besiedlung von potentiell pathogenen Keimen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Verletzungsgefahr für zu Pflegende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Können sich lösen und in Wunden fallen – auch nur kleine Teile davon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b="0" i="0" u="none" strike="noStrike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:\W\WIS\CI SZ\18-0007-R PP Masterfolien\Bildmotive\Bild 1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50" y="0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2792897" y="489418"/>
            <a:ext cx="7898916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4800" dirty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 der Begehung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369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Unreine Arbeitsräume:</a:t>
            </a:r>
          </a:p>
          <a:p>
            <a:pPr marL="742950" lvl="1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verunreinigte Steckbecken? </a:t>
            </a:r>
          </a:p>
          <a:p>
            <a:pPr marL="742950" lvl="1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Werden Steckbecken offen und trocken gelagert? </a:t>
            </a:r>
          </a:p>
          <a:p>
            <a:pPr marL="742950" lvl="1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Wird Schutzkleidung in den unreinen Arbeitsräumen gelagert? </a:t>
            </a:r>
          </a:p>
          <a:p>
            <a:pPr marL="742950" lvl="1" indent="-28575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Sind die Steckbeckenspülen gewartet?</a:t>
            </a:r>
          </a:p>
        </p:txBody>
      </p:sp>
      <p:pic>
        <p:nvPicPr>
          <p:cNvPr id="3075" name="Picture 3" descr="L:\W\WIS\CI SZ\18-0007-R PP Masterfolien\Bildmotive\Bild 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9" y="0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err="1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Infektiologie</a:t>
            </a:r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Steckbecken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Keime, die bei Abstrichen gefunden wurden: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feuchtes Milieu, gefährlich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Enterobacterales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Darmbakterien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Enterococcus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aerobe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Sporenbildner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unempfindlich gegen Umgebungseinflüsse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epidermidis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Gr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wird gerne resistent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:\W\WIS\CI SZ\18-0007-R PP Masterfolien\Bildmotive\Bild 1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50" y="0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9925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</a:p>
          <a:p>
            <a:pPr algn="l"/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:\W\WIS\CI SZ\18-0007-R PP Masterfolien\Bildmotive\Bild 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Steckbecken AWO Thied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520" r="1370"/>
          <a:stretch>
            <a:fillRect/>
          </a:stretch>
        </p:blipFill>
        <p:spPr bwMode="auto">
          <a:xfrm>
            <a:off x="3097321" y="1774397"/>
            <a:ext cx="3352917" cy="246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20" y="4449279"/>
            <a:ext cx="3352917" cy="2140364"/>
          </a:xfrm>
          <a:prstGeom prst="rect">
            <a:avLst/>
          </a:prstGeom>
          <a:noFill/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85" y="1774396"/>
            <a:ext cx="3247258" cy="414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3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Spezialthemen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Pflegeartikel / Medizinprodukte: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Werden Pflegeartikel 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Nagelknipser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/Scheren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 personenbezogen benutzt?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Medizinprodukte in den Schwesternzimmern oder auf den Pflegearbeitswagen noch haltbar?</a:t>
            </a:r>
          </a:p>
        </p:txBody>
      </p:sp>
      <p:pic>
        <p:nvPicPr>
          <p:cNvPr id="2050" name="Picture 2" descr="L:\W\WIS\CI SZ\18-0007-R PP Masterfolien\Bildmotive\Bild 1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50" y="0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9925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Spezialthemen</a:t>
            </a:r>
          </a:p>
          <a:p>
            <a:pPr algn="l"/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Medikamente: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Wird die Temperatur des Medikamentenkühlschrankes überwacht und dokumentiert?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Medikamente noch haltbar? </a:t>
            </a:r>
          </a:p>
        </p:txBody>
      </p:sp>
      <p:pic>
        <p:nvPicPr>
          <p:cNvPr id="5" name="Picture 2" descr="L:\W\WIS\CI SZ\18-0007-R PP Masterfolien\Bildmotive\Bild 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0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Lagerung von Medikamenten</a:t>
            </a:r>
            <a:endParaRPr lang="de-DE" sz="400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/>
        </p:nvSpPr>
        <p:spPr>
          <a:xfrm>
            <a:off x="0" y="-1"/>
            <a:ext cx="2665708" cy="7271675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2290" name="Picture 2" descr="E:\Bild 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67" y="-664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012082" y="1595891"/>
            <a:ext cx="720905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Bundessans-Regular"/>
              </a:rPr>
              <a:t>Arzneimittel werden in der Regel in einem der folgenden Temperaturbereiche gelagert: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Bundessans-Regular"/>
              </a:rPr>
              <a:t>Raumtemperatur: 15 bis 25 Grad </a:t>
            </a:r>
            <a:r>
              <a:rPr lang="de-DE" sz="2000" dirty="0" smtClean="0">
                <a:solidFill>
                  <a:srgbClr val="000000"/>
                </a:solidFill>
                <a:latin typeface="Bundessans-Regular"/>
              </a:rPr>
              <a:t>Celsius </a:t>
            </a:r>
            <a:r>
              <a:rPr lang="de-DE" sz="2000" dirty="0">
                <a:solidFill>
                  <a:srgbClr val="000000"/>
                </a:solidFill>
                <a:latin typeface="Bundessans-Regular"/>
              </a:rPr>
              <a:t>(°C) (oder, falls so vermerkt, 15 bis 30°C)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Bundessans-Regular"/>
              </a:rPr>
              <a:t>im Kühlschrank: 2 bis 8°C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Bundessans-Regular"/>
              </a:rPr>
              <a:t>tiefgekühlt: bei -15°C oder </a:t>
            </a:r>
            <a:r>
              <a:rPr lang="de-DE" sz="2000" dirty="0" smtClean="0">
                <a:solidFill>
                  <a:srgbClr val="000000"/>
                </a:solidFill>
                <a:latin typeface="Bundessans-Regular"/>
              </a:rPr>
              <a:t>kälter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Bundessans-Regular"/>
              </a:rPr>
              <a:t>Ansonsten kann es zu Veränderungen der Wirkung durch Veränderungen der Wirkstoffe kommen</a:t>
            </a:r>
            <a:endParaRPr lang="de-DE" sz="2000" dirty="0">
              <a:solidFill>
                <a:srgbClr val="000000"/>
              </a:solidFill>
              <a:latin typeface="Bundessans-Regular"/>
            </a:endParaRPr>
          </a:p>
          <a:p>
            <a:r>
              <a:rPr lang="de-DE" dirty="0"/>
              <a:t/>
            </a:r>
            <a:br>
              <a:rPr lang="de-DE" dirty="0"/>
            </a:br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Gesetzliche Grundlagen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012082" y="1595891"/>
            <a:ext cx="7209050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§35 IfSG Infektionsschutz in Einrichtungen und Unternehmen der Pflege und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Eingliederungshilfe</a:t>
            </a:r>
          </a:p>
          <a:p>
            <a:pPr>
              <a:lnSpc>
                <a:spcPct val="150000"/>
              </a:lnSpc>
              <a:buClr>
                <a:srgbClr val="009B45"/>
              </a:buClr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Trba250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Technische Regel für Biologische Arbeitsstoffe im Gesundheitswesen und in der Wohlfahrtspflege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2663957" cy="7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36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Stellen von Medikamenten</a:t>
            </a:r>
            <a:endParaRPr lang="de-DE" sz="360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796613"/>
            <a:ext cx="720905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Bei jedem Stellen von Medikamenten überprüfen auf: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 Person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Richtiges Medikament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 Dosierung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 Applikationsart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Richtiger Zeitpunkt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 Anwendungsdauer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b="1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 Aufbewahrung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Richtiges Risikomanagement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 Dokumentation</a:t>
            </a:r>
          </a:p>
          <a:p>
            <a:pPr marL="814388" lvl="1" indent="-357188">
              <a:lnSpc>
                <a:spcPct val="150000"/>
              </a:lnSpc>
              <a:buAutoNum type="arabicPeriod"/>
              <a:tabLst>
                <a:tab pos="357188" algn="l"/>
              </a:tabLst>
            </a:pPr>
            <a:r>
              <a:rPr lang="de-DE" dirty="0" smtClean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Richtige </a:t>
            </a:r>
            <a:r>
              <a:rPr lang="de-DE" dirty="0">
                <a:solidFill>
                  <a:srgbClr val="141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Entsorgung</a:t>
            </a:r>
          </a:p>
          <a:p>
            <a:endParaRPr lang="de-DE" sz="16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L:\W\WIS\CI SZ\18-0007-R PP Masterfolien\Bildmotive\Bild 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9" y="0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0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 des Medikamentes</a:t>
            </a:r>
            <a:endParaRPr lang="de-DE" sz="400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/>
        </p:nvSpPr>
        <p:spPr>
          <a:xfrm>
            <a:off x="0" y="-1"/>
            <a:ext cx="2665708" cy="7271675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2290" name="Picture 2" descr="E:\Bild 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67" y="-664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012082" y="1595891"/>
            <a:ext cx="7209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Haltbarkeit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Farbe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Konsistenz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Ausflockung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Geruch</a:t>
            </a:r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4800" dirty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Spezialthemen</a:t>
            </a:r>
          </a:p>
        </p:txBody>
      </p:sp>
      <p:sp>
        <p:nvSpPr>
          <p:cNvPr id="6" name="Rechteck 5"/>
          <p:cNvSpPr/>
          <p:nvPr/>
        </p:nvSpPr>
        <p:spPr>
          <a:xfrm>
            <a:off x="3012082" y="1595891"/>
            <a:ext cx="7209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009B45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Trinkwasser: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Finden Untersuchungen statt?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Gibt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es Spülpläne?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passiert mit nicht genutzten Leitungen? Stagnationsbereich?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Legionellen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2663957" cy="7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Trinkwasser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012082" y="1595891"/>
            <a:ext cx="72090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Aufgabe des Gesundheitsamtes: Überwachung der Trinkwasserqualität bei einer öffentlichen Tätigkeit</a:t>
            </a:r>
          </a:p>
          <a:p>
            <a:pPr marL="342900" indent="-34290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Pflegeheime sind ein kritischer Bereich aufgrund der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BewohnerInnen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009B45"/>
              </a:buClr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Aufforderung</a:t>
            </a:r>
            <a:r>
              <a:rPr lang="de-DE" sz="20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durch das Gesundheitsamt, die Trinkwasserqualität zu prüfen: Kaltwasserentnahme zur Kontrolle auf Legionellen und Substanzen, die sich erhöhen könnten, z.B. Metalle</a:t>
            </a:r>
            <a:endParaRPr lang="de-DE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2663957" cy="72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9925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Gesundheitsschutz</a:t>
            </a:r>
            <a:endParaRPr lang="de-DE" sz="4800" b="0" i="0" u="none" strike="noStrike" baseline="0" dirty="0" smtClean="0">
              <a:solidFill>
                <a:srgbClr val="009B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 des „kleinen“ Amtes: Gesundheitsschutz beinhaltet auch die Trinkwasserüberwachung und es gibt eine </a:t>
            </a:r>
            <a:r>
              <a:rPr lang="de-DE" sz="200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 Zusammenarbeit </a:t>
            </a: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 den Teams</a:t>
            </a:r>
            <a:endParaRPr lang="de-DE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:\W\WIS\CI SZ\18-0007-R PP Masterfolien\Bildmotive\Bild 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3842218"/>
            <a:ext cx="7123811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Aufmerksamkeit!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5558291"/>
            <a:ext cx="720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Noch Fragen?</a:t>
            </a:r>
            <a:endParaRPr lang="de-DE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:\W\WIS\CI SZ\18-0007-R PP Masterfolien\Bildmotive\Bild 1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50" y="0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36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eigentlich Pflegeheime?</a:t>
            </a:r>
            <a:endParaRPr lang="de-DE" sz="360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Ältere Menschen haben ein geschwächtes Immunsystem und sind besonders anfällig für Infektionskrankheiten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Auswirkungen der Infektionskrankheiten auf ältere Menschen ist viel gefährlicher, da sie in der Regel multimorbide sind.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 Menschen auf engem Raum, wo sich Krankheiten schnell ausbreiten können.</a:t>
            </a:r>
            <a:endParaRPr lang="de-DE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:\W\WIS\CI SZ\18-0007-R PP Masterfolien\Bildmotive\Bild 1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50" y="0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 einer Begehung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/>
        </p:nvSpPr>
        <p:spPr>
          <a:xfrm>
            <a:off x="0" y="-1"/>
            <a:ext cx="2665708" cy="7271675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2290" name="Picture 2" descr="E:\Bild 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67" y="-664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012082" y="1595891"/>
            <a:ext cx="7209050" cy="289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Vorgespräch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 des Rundgangs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Kurzes Abschlussgespräch</a:t>
            </a:r>
            <a:endParaRPr lang="de-DE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Vorgespräch I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Gibt es einen angepassten Hygieneplan? Und findet jeder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Mitarbeitende diesen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auch?</a:t>
            </a:r>
          </a:p>
          <a:p>
            <a:pPr marL="447675" indent="-447675">
              <a:lnSpc>
                <a:spcPct val="150000"/>
              </a:lnSpc>
              <a:buFontTx/>
              <a:buChar char="-"/>
              <a:tabLst>
                <a:tab pos="447675" algn="l"/>
              </a:tabLs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Strukturen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5" lvl="1" indent="-447675">
              <a:lnSpc>
                <a:spcPct val="150000"/>
              </a:lnSpc>
              <a:buFontTx/>
              <a:buChar char="-"/>
              <a:tabLst>
                <a:tab pos="447675" algn="l"/>
              </a:tabLs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viele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Wohnbereiche/Pflegeplätze gibt es? </a:t>
            </a:r>
          </a:p>
          <a:p>
            <a:pPr marL="904875" lvl="1" indent="-447675">
              <a:lnSpc>
                <a:spcPct val="150000"/>
              </a:lnSpc>
              <a:buFontTx/>
              <a:buChar char="-"/>
              <a:tabLst>
                <a:tab pos="447675" algn="l"/>
              </a:tabLs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Gibt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Beatmungspflege/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Tracheostoma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Versorgung?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Wer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führt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Reinigung durch?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(externe Mitarbeiter/interne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Mitarbeiter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Gibt es Kooperationen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 externen Dienstleistern?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z.B. Sanitätshäuser/Wundmanagement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Wer ist der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Hygienebeauftragte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des Heimes?</a:t>
            </a: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Gibt es externes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Hygienefachpersonal?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L:\W\WIS\CI SZ\18-0007-R PP Masterfolien\Bildmotive\Bild 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9" y="0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480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Vorgespräch II</a:t>
            </a:r>
            <a:endParaRPr lang="de-DE" sz="1050" b="1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Hat das Heim eine Hygienekommission?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Wenn ja: Finden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Sitzungen regelmäßig statt?</a:t>
            </a: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Gab es Hygienefortbildungen bzw. Schulungen? Werden diese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dokumentiert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Gibt es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BewohnerInnen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 MRSA / 3/4 MRGN </a:t>
            </a: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Gibt es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BewohnerInnen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 anderen infektiösen Erkrankungen?</a:t>
            </a: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Ablauf der Wäsche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Aufbereitung?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intern/extern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Gibt es einen Betriebsarzt mit Impfangeboten? </a:t>
            </a:r>
          </a:p>
          <a:p>
            <a:pPr marL="447675" indent="-447675">
              <a:lnSpc>
                <a:spcPct val="150000"/>
              </a:lnSpc>
              <a:tabLst>
                <a:tab pos="447675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Steckbeckenspülgeräte: fand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eine Beprobung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statt?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:\W\WIS\CI SZ\18-0007-R PP Masterfolien\Bildmotive\Bild 1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50" y="0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MRSA </a:t>
            </a:r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BDF966-4F45-44C1-8443-9CE8429225A4}"/>
              </a:ext>
            </a:extLst>
          </p:cNvPr>
          <p:cNvSpPr/>
          <p:nvPr/>
        </p:nvSpPr>
        <p:spPr>
          <a:xfrm>
            <a:off x="0" y="-1"/>
            <a:ext cx="2665708" cy="7271675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2290" name="Picture 2" descr="E:\Bild 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67" y="-664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012082" y="1595891"/>
            <a:ext cx="720905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MRSA: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ethicillin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esistente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taphylococcus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ureus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Besiedlung (Kolonisation):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MRSA befinden sich auf der Haut, vermehren sich, ohne eine Erkrankung auszulösen. MRSA-Träger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Infektion: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MRSA-Bakterien sind über die Haut in den Körper eingedrungen und haben dort eine Erkrankung ausgelöst.</a:t>
            </a:r>
          </a:p>
          <a:p>
            <a:pPr>
              <a:lnSpc>
                <a:spcPct val="150000"/>
              </a:lnSpc>
            </a:pPr>
            <a:endParaRPr lang="de-DE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Eigen- und Fremdschutz sollten in beiden Fällen besondere Hygienemaßnahmen erfolgen.</a:t>
            </a:r>
            <a:endParaRPr lang="de-DE" sz="20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3097321" y="489418"/>
            <a:ext cx="712381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480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MRSA / 3/4 </a:t>
            </a:r>
            <a:r>
              <a:rPr lang="de-DE" sz="4800" dirty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MRGN</a:t>
            </a:r>
            <a:endParaRPr lang="de-DE" sz="1050" b="1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12082" y="1595891"/>
            <a:ext cx="7209050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 viele Antibiotika resistent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 keine Antibiotika vorhanden, um die Infektion zu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beseitigen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Ältere Menschen gehören zu den gefährdeten Personen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kommt es dazu?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Falsche Einnahme von Antibiotika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oder 4 MRGN bezieht sich auf die Anzahl der Resistenzen von gramnegativen Stäbchen gegenüber Antibiotika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L:\W\WIS\CI SZ\18-0007-R PP Masterfolien\Bildmotive\Bild 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9" y="0"/>
            <a:ext cx="2670175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22DFD50-7F57-4CC0-92A4-018899AFF34F}"/>
              </a:ext>
            </a:extLst>
          </p:cNvPr>
          <p:cNvSpPr txBox="1"/>
          <p:nvPr/>
        </p:nvSpPr>
        <p:spPr>
          <a:xfrm>
            <a:off x="2832652" y="489418"/>
            <a:ext cx="7859161" cy="9925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de-DE" sz="4800" b="0" i="0" u="none" strike="noStrike" baseline="0" dirty="0" smtClean="0">
                <a:solidFill>
                  <a:srgbClr val="009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 der Begehung</a:t>
            </a:r>
          </a:p>
          <a:p>
            <a:pPr algn="l"/>
            <a:endParaRPr lang="de-DE" sz="1050" b="1" i="0" u="none" strike="noStrike" baseline="0" dirty="0">
              <a:solidFill>
                <a:srgbClr val="2A5F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832652" y="1283215"/>
            <a:ext cx="720905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50000"/>
              </a:lnSpc>
              <a:buFontTx/>
              <a:buChar char="-"/>
              <a:tabLst>
                <a:tab pos="357188" algn="l"/>
              </a:tabLst>
            </a:pP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Händedesinfektionsmittel:</a:t>
            </a:r>
          </a:p>
          <a:p>
            <a:pPr marL="814388" lvl="1" indent="-357188">
              <a:lnSpc>
                <a:spcPct val="150000"/>
              </a:lnSpc>
              <a:buFontTx/>
              <a:buChar char="-"/>
              <a:tabLst>
                <a:tab pos="357188" algn="l"/>
              </a:tabLst>
            </a:pP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die </a:t>
            </a: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Mittel, die im Hygieneplan stehen? </a:t>
            </a:r>
          </a:p>
          <a:p>
            <a:pPr marL="814388" lvl="1" indent="-357188">
              <a:lnSpc>
                <a:spcPct val="150000"/>
              </a:lnSpc>
              <a:buFontTx/>
              <a:buChar char="-"/>
              <a:tabLst>
                <a:tab pos="357188" algn="l"/>
              </a:tabLst>
            </a:pP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es ein </a:t>
            </a:r>
            <a:r>
              <a:rPr lang="de-DE" sz="2000" dirty="0" err="1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Anbruchdatum</a:t>
            </a: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dem </a:t>
            </a: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Desinfektionsmittel? </a:t>
            </a:r>
            <a:r>
              <a:rPr lang="de-DE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(nur 6 Monate nach Anbruch haltbar). </a:t>
            </a:r>
          </a:p>
          <a:p>
            <a:pPr marL="357188" indent="-357188">
              <a:lnSpc>
                <a:spcPct val="150000"/>
              </a:lnSpc>
              <a:buFontTx/>
              <a:buChar char="-"/>
              <a:tabLst>
                <a:tab pos="357188" algn="l"/>
              </a:tabLst>
            </a:pP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Hautantiseptikum: </a:t>
            </a:r>
            <a:r>
              <a:rPr lang="de-DE" sz="2000" dirty="0" err="1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Anbruchdatum</a:t>
            </a: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notiert?</a:t>
            </a:r>
          </a:p>
          <a:p>
            <a:pPr marL="357188" indent="-357188">
              <a:lnSpc>
                <a:spcPct val="150000"/>
              </a:lnSpc>
              <a:buFontTx/>
              <a:buChar char="-"/>
              <a:tabLst>
                <a:tab pos="357188" algn="l"/>
              </a:tabLst>
            </a:pP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Flächendesinfektionsmittel:</a:t>
            </a:r>
          </a:p>
          <a:p>
            <a:pPr marL="814388" lvl="1" indent="-357188">
              <a:lnSpc>
                <a:spcPct val="150000"/>
              </a:lnSpc>
              <a:buFontTx/>
              <a:buChar char="-"/>
              <a:tabLst>
                <a:tab pos="357188" algn="l"/>
              </a:tabLst>
            </a:pPr>
            <a:r>
              <a:rPr lang="de-DE" sz="2000" dirty="0" err="1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Wipes</a:t>
            </a:r>
            <a:r>
              <a:rPr lang="de-DE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2000" dirty="0" smtClean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4388" lvl="1" indent="-357188">
              <a:lnSpc>
                <a:spcPct val="150000"/>
              </a:lnSpc>
              <a:buFontTx/>
              <a:buChar char="-"/>
              <a:tabLst>
                <a:tab pos="357188" algn="l"/>
              </a:tabLst>
            </a:pP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Wirksamkeit</a:t>
            </a:r>
            <a:r>
              <a:rPr lang="de-DE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2000" dirty="0" smtClean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4388" lvl="1" indent="-357188">
              <a:lnSpc>
                <a:spcPct val="150000"/>
              </a:lnSpc>
              <a:buFontTx/>
              <a:buChar char="-"/>
              <a:tabLst>
                <a:tab pos="357188" algn="l"/>
              </a:tabLst>
            </a:pP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 </a:t>
            </a:r>
            <a:r>
              <a:rPr lang="de-DE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gelistet? </a:t>
            </a:r>
            <a:endParaRPr lang="de-DE" sz="2000" dirty="0" smtClean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4388" lvl="1" indent="-357188">
              <a:lnSpc>
                <a:spcPct val="150000"/>
              </a:lnSpc>
              <a:buFontTx/>
              <a:buChar char="-"/>
              <a:tabLst>
                <a:tab pos="357188" algn="l"/>
              </a:tabLst>
            </a:pP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Verpackung </a:t>
            </a:r>
            <a:r>
              <a:rPr lang="de-DE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geschlossen</a:t>
            </a:r>
            <a:r>
              <a:rPr lang="de-DE" sz="2000" dirty="0" smtClean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Anbruchdatum</a:t>
            </a:r>
            <a:r>
              <a:rPr lang="de-DE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>
              <a:lnSpc>
                <a:spcPct val="150000"/>
              </a:lnSpc>
              <a:tabLst>
                <a:tab pos="357188" algn="l"/>
              </a:tabLst>
            </a:pPr>
            <a:endParaRPr lang="de-DE" sz="200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150000"/>
              </a:lnSpc>
              <a:tabLst>
                <a:tab pos="357188" algn="l"/>
              </a:tabLst>
            </a:pPr>
            <a:endParaRPr lang="de-DE" sz="200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:\W\WIS\CI SZ\18-0007-R PP Masterfolien\Bildmotive\Bild 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70175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E-Informationen" ma:contentTypeID="0x01010046963FB931352540B9B948C67AA86ECD0092D43E35694A754DB86A56B63BA9E211" ma:contentTypeVersion="14" ma:contentTypeDescription="Standardtyp für die von den Organisationseinheiten eingestellten Dokumente" ma:contentTypeScope="" ma:versionID="4b982c2ac8a3cb0d968d2a0ad642aff7">
  <xsd:schema xmlns:xsd="http://www.w3.org/2001/XMLSchema" xmlns:xs="http://www.w3.org/2001/XMLSchema" xmlns:p="http://schemas.microsoft.com/office/2006/metadata/properties" xmlns:ns2="ac449340-e7b7-4cc2-b017-ab28bff398e7" xmlns:ns3="098b30c3-2530-4909-a731-cf487439d7e9" targetNamespace="http://schemas.microsoft.com/office/2006/metadata/properties" ma:root="true" ma:fieldsID="0389e5d34ff2de471032ff7f6a650820" ns2:_="" ns3:_="">
    <xsd:import namespace="ac449340-e7b7-4cc2-b017-ab28bff398e7"/>
    <xsd:import namespace="098b30c3-2530-4909-a731-cf487439d7e9"/>
    <xsd:element name="properties">
      <xsd:complexType>
        <xsd:sequence>
          <xsd:element name="documentManagement">
            <xsd:complexType>
              <xsd:all>
                <xsd:element ref="ns2:Kurzfassung" minOccurs="0"/>
                <xsd:element ref="ns2:Highlight" minOccurs="0"/>
                <xsd:element ref="ns2:Stichworte" minOccurs="0"/>
                <xsd:element ref="ns3:Erste_x0020_Gliederungsebene" minOccurs="0"/>
                <xsd:element ref="ns2:Abschnit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9340-e7b7-4cc2-b017-ab28bff398e7" elementFormDefault="qualified">
    <xsd:import namespace="http://schemas.microsoft.com/office/2006/documentManagement/types"/>
    <xsd:import namespace="http://schemas.microsoft.com/office/infopath/2007/PartnerControls"/>
    <xsd:element name="Kurzfassung" ma:index="2" nillable="true" ma:displayName="Kurzfassung" ma:description="Kurzbeschreibung des Dokuments zum Zwecke der Vorschau" ma:internalName="Kurzfassung">
      <xsd:simpleType>
        <xsd:restriction base="dms:Note"/>
      </xsd:simpleType>
    </xsd:element>
    <xsd:element name="Highlight" ma:index="3" nillable="true" ma:displayName="Wichtiges Dokument" ma:default="0" ma:description="Dokument wird in der Auflistung der Dokumente hervorgehoben." ma:internalName="Highlight" ma:readOnly="false">
      <xsd:simpleType>
        <xsd:restriction base="dms:Boolean"/>
      </xsd:simpleType>
    </xsd:element>
    <xsd:element name="Stichworte" ma:index="4" nillable="true" ma:displayName="Stichworte" ma:description="Gegebenenfalls Eingabe von Stichworten um die Suche zu unterstützen. Mehrere Stichworte bitte mit Semikolon trennen." ma:internalName="Stichworte">
      <xsd:simpleType>
        <xsd:restriction base="dms:Text">
          <xsd:maxLength value="255"/>
        </xsd:restriction>
      </xsd:simpleType>
    </xsd:element>
    <xsd:element name="Abschnitt" ma:index="6" nillable="true" ma:displayName="Zweite Gliederungsebene" ma:internalName="Abschnitt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b30c3-2530-4909-a731-cf487439d7e9" elementFormDefault="qualified">
    <xsd:import namespace="http://schemas.microsoft.com/office/2006/documentManagement/types"/>
    <xsd:import namespace="http://schemas.microsoft.com/office/infopath/2007/PartnerControls"/>
    <xsd:element name="Erste_x0020_Gliederungsebene" ma:index="5" nillable="true" ma:displayName="Erste Gliederungsebene" ma:description="Erste Ebene zur Gliederung der eingestellten Dokumente" ma:internalName="Erste_x0020_Gliederungseben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haltstyp"/>
        <xsd:element ref="dc:title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ste_x0020_Gliederungsebene xmlns="098b30c3-2530-4909-a731-cf487439d7e9">Powerpoint</Erste_x0020_Gliederungsebene>
    <Abschnitt xmlns="ac449340-e7b7-4cc2-b017-ab28bff398e7" xsi:nil="true"/>
    <Stichworte xmlns="ac449340-e7b7-4cc2-b017-ab28bff398e7" xsi:nil="true"/>
    <Highlight xmlns="ac449340-e7b7-4cc2-b017-ab28bff398e7">false</Highlight>
    <Kurzfassung xmlns="ac449340-e7b7-4cc2-b017-ab28bff398e7">&lt;div&gt;&lt;/div&gt;</Kurzfassung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7E6A28-3394-4EF2-8168-72B227E46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49340-e7b7-4cc2-b017-ab28bff398e7"/>
    <ds:schemaRef ds:uri="098b30c3-2530-4909-a731-cf487439d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D6F169-ADB7-4A13-8304-72D0E44F8A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c449340-e7b7-4cc2-b017-ab28bff398e7"/>
    <ds:schemaRef ds:uri="http://purl.org/dc/elements/1.1/"/>
    <ds:schemaRef ds:uri="http://schemas.microsoft.com/office/2006/metadata/properties"/>
    <ds:schemaRef ds:uri="098b30c3-2530-4909-a731-cf487439d7e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F5AA45-8F5E-45DE-9749-995F149472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825</Words>
  <Application>Microsoft Office PowerPoint</Application>
  <PresentationFormat>Benutzerdefiniert</PresentationFormat>
  <Paragraphs>142</Paragraphs>
  <Slides>25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Bundessans-Regular</vt:lpstr>
      <vt:lpstr>Calibri</vt:lpstr>
      <vt:lpstr>Symbol</vt:lpstr>
      <vt:lpstr>Wingdings</vt:lpstr>
      <vt:lpstr>Office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Powerpoint-Präsentation</dc:title>
  <dc:creator>LMC</dc:creator>
  <cp:lastModifiedBy>Moudiou, Athanassia</cp:lastModifiedBy>
  <cp:revision>44</cp:revision>
  <dcterms:created xsi:type="dcterms:W3CDTF">2018-02-09T12:35:35Z</dcterms:created>
  <dcterms:modified xsi:type="dcterms:W3CDTF">2024-11-27T11:49:31Z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0x01010046963FB931352540B9B948C67AA86ECD0092D43E35694A754DB86A56B63BA9E211</vt:lpwstr>
  </property>
</Properties>
</file>